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7" r:id="rId2"/>
    <p:sldMasterId id="2147483705" r:id="rId3"/>
    <p:sldMasterId id="2147483723" r:id="rId4"/>
    <p:sldMasterId id="2147483741" r:id="rId5"/>
  </p:sldMasterIdLst>
  <p:notesMasterIdLst>
    <p:notesMasterId r:id="rId12"/>
  </p:notesMasterIdLst>
  <p:sldIdLst>
    <p:sldId id="256" r:id="rId6"/>
    <p:sldId id="258" r:id="rId7"/>
    <p:sldId id="260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7237E-3F4A-48FB-AEF0-465FFC3A615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E7ECA-72E3-4C90-8CDE-023E25ADA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288" algn="just" defTabSz="925513">
              <a:spcBef>
                <a:spcPct val="80000"/>
              </a:spcBef>
              <a:defRPr/>
            </a:pPr>
            <a:r>
              <a:rPr lang="en-US" dirty="0" smtClean="0"/>
              <a:t>The NNI EHS Strategy h</a:t>
            </a:r>
            <a:r>
              <a:rPr lang="en-US" dirty="0" smtClean="0">
                <a:latin typeface="Georgia"/>
                <a:ea typeface="Times New Roman" pitchFamily="-111" charset="0"/>
                <a:cs typeface="Georgia"/>
              </a:rPr>
              <a:t>ighlights key EHS research priorities. It guides Federal agencies’ strategic decisions for current and future research programs:</a:t>
            </a:r>
            <a:endParaRPr lang="en-US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en-US" b="1" dirty="0" smtClean="0"/>
              <a:t>Process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 smtClean="0"/>
              <a:t>Reviews of 2008 strategy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 smtClean="0"/>
              <a:t>Workshops with stakeholder engagement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 smtClean="0"/>
              <a:t>Assessment of strengths and weaknesses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 smtClean="0"/>
              <a:t> Writing Process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en-US" b="1" dirty="0" smtClean="0"/>
              <a:t>Structure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 smtClean="0"/>
              <a:t> Vision, mission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 smtClean="0"/>
              <a:t> Research framework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 smtClean="0"/>
              <a:t> Core chapters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 smtClean="0"/>
              <a:t> Path forward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en-US" b="1" dirty="0" smtClean="0"/>
              <a:t>What’s New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 smtClean="0"/>
              <a:t> Informatics and predictive modeling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 smtClean="0"/>
              <a:t> Key concepts for targeting and accelerating research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 smtClean="0"/>
              <a:t> Best practices for coordination and implementation of research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EC50D2-2642-4C76-9F54-C6654E6A36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3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life cycle perspective on risk assessment. Life cycle assessment supports sound product development, responsible nanomanufacturing (scaling up), and protection of public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E63CF7-3F32-4154-9E4D-E246C2A407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-111" charset="-128"/>
              </a:rPr>
              <a:t>_This figure incorporates these key risk assessment components with nanomaterial life cycle stages and the exposure-effect pathways.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-111" charset="-128"/>
              </a:rPr>
              <a:t>_It maps Product Life Cycle Stages (top)  against the risk assessment paradigm (left) to create a matrix that more clearly specified the research needed to achieve the risk management goals of the strategy.</a:t>
            </a:r>
          </a:p>
          <a:p>
            <a:r>
              <a:rPr lang="en-US" altLang="en-US" smtClean="0"/>
              <a:t>_The point of this diagram is to highlight the complexity of questions that need to be answered, for e.g. questions of transformations.</a:t>
            </a:r>
          </a:p>
          <a:p>
            <a:r>
              <a:rPr lang="en-US" altLang="en-US" smtClean="0"/>
              <a:t>_What fundamental questions do we need to answer to move forward?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C7207-95B2-42E0-A281-E86D263F37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80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5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9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98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0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20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04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0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2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07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8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logo circ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76001" y="6096000"/>
            <a:ext cx="846667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4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logo circ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76001" y="6096000"/>
            <a:ext cx="846667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30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04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59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1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55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50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61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31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95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3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28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94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42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69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38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4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logo circ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76001" y="6096000"/>
            <a:ext cx="846667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768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logo circ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76001" y="6096000"/>
            <a:ext cx="846667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84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96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77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27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797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830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16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91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9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10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9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9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94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23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14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logo circ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76001" y="6096000"/>
            <a:ext cx="846667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24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logo circ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76001" y="6096000"/>
            <a:ext cx="846667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95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53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13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57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40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7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494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904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38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048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256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13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284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96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677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2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logo circ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76001" y="6096000"/>
            <a:ext cx="846667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158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logo circ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76001" y="6096000"/>
            <a:ext cx="846667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056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080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34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34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032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3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1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4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470DC02-0E10-49A0-A218-F07D58641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1D30C1C-358F-4192-9CB7-3AA45A0E86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6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Quantifying exposure to engineered nanomaterials from Manufactured products</a:t>
            </a:r>
            <a:br>
              <a:rPr lang="en-US" dirty="0" smtClean="0"/>
            </a:br>
            <a:r>
              <a:rPr lang="en-US" dirty="0" smtClean="0"/>
              <a:t>QEEN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Session 1</a:t>
            </a:r>
          </a:p>
          <a:p>
            <a:pPr algn="ctr"/>
            <a:r>
              <a:rPr lang="en-US" sz="3600" dirty="0" smtClean="0"/>
              <a:t>October 9, 2018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747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4257676"/>
            <a:ext cx="1916112" cy="2366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843089" y="2201863"/>
            <a:ext cx="87836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68" tIns="46234" rIns="92468" bIns="46234">
            <a:spAutoFit/>
          </a:bodyPr>
          <a:lstStyle>
            <a:lvl1pPr marL="357188" indent="-342900" defTabSz="9255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defTabSz="9255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defTabSz="9255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defTabSz="9255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defTabSz="9255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defTabSz="925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defTabSz="925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defTabSz="925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defTabSz="925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80000"/>
              </a:spcBef>
            </a:pPr>
            <a:r>
              <a:rPr lang="en-US" altLang="en-US" sz="2200">
                <a:solidFill>
                  <a:prstClr val="black"/>
                </a:solidFill>
                <a:latin typeface="Georgia" pitchFamily="18" charset="0"/>
                <a:ea typeface="Times New Roman" pitchFamily="18" charset="0"/>
                <a:cs typeface="Georgia" pitchFamily="18" charset="0"/>
              </a:rPr>
              <a:t>Serves as a comprehensive and more detailed follow-up to a prior initial strategy (2008) and identification of research needs (2006)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prstClr val="black"/>
                </a:solidFill>
                <a:latin typeface="Georgia" pitchFamily="18" charset="0"/>
                <a:ea typeface="Times New Roman" pitchFamily="18" charset="0"/>
                <a:cs typeface="Georgia" pitchFamily="18" charset="0"/>
              </a:rPr>
              <a:t>Provides guidance to Federal agencies on research activities, priorities, and program planning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906000" y="6356351"/>
            <a:ext cx="7620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1769A6-A2C4-419B-8AF3-5E79553218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grpSp>
        <p:nvGrpSpPr>
          <p:cNvPr id="39941" name="Group 11"/>
          <p:cNvGrpSpPr>
            <a:grpSpLocks/>
          </p:cNvGrpSpPr>
          <p:nvPr/>
        </p:nvGrpSpPr>
        <p:grpSpPr bwMode="auto">
          <a:xfrm>
            <a:off x="1476375" y="-14288"/>
            <a:ext cx="9232900" cy="1157288"/>
            <a:chOff x="0" y="-13957"/>
            <a:chExt cx="8649875" cy="1003931"/>
          </a:xfrm>
        </p:grpSpPr>
        <p:pic>
          <p:nvPicPr>
            <p:cNvPr id="39948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17"/>
            <a:stretch>
              <a:fillRect/>
            </a:stretch>
          </p:blipFill>
          <p:spPr bwMode="auto">
            <a:xfrm>
              <a:off x="0" y="-13957"/>
              <a:ext cx="6405335" cy="100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9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34" t="28117"/>
            <a:stretch>
              <a:fillRect/>
            </a:stretch>
          </p:blipFill>
          <p:spPr bwMode="auto">
            <a:xfrm>
              <a:off x="6363470" y="-13957"/>
              <a:ext cx="1157157" cy="100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0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34" t="28117"/>
            <a:stretch>
              <a:fillRect/>
            </a:stretch>
          </p:blipFill>
          <p:spPr bwMode="auto">
            <a:xfrm>
              <a:off x="7492718" y="-13957"/>
              <a:ext cx="1157157" cy="100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2" name="Picture 2" descr="http://eprints.internano.org/80/1.haspreviewThumbnailVersion/NNI_EHS_Research_Strategy.p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6" y="4257676"/>
            <a:ext cx="1838325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1" y="4257676"/>
            <a:ext cx="1846263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4" name="Rectangle 5"/>
          <p:cNvSpPr>
            <a:spLocks noChangeArrowheads="1"/>
          </p:cNvSpPr>
          <p:nvPr/>
        </p:nvSpPr>
        <p:spPr bwMode="auto">
          <a:xfrm>
            <a:off x="1831976" y="1331914"/>
            <a:ext cx="85312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prstClr val="black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The 2011 NNI Environmental, Health, and Safety Research Strategy</a:t>
            </a:r>
          </a:p>
        </p:txBody>
      </p:sp>
      <p:sp>
        <p:nvSpPr>
          <p:cNvPr id="39945" name="Rectangle 1"/>
          <p:cNvSpPr>
            <a:spLocks noChangeArrowheads="1"/>
          </p:cNvSpPr>
          <p:nvPr/>
        </p:nvSpPr>
        <p:spPr bwMode="auto">
          <a:xfrm>
            <a:off x="3568700" y="3665538"/>
            <a:ext cx="17097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2006 </a:t>
            </a:r>
          </a:p>
          <a:p>
            <a:pPr algn="ctr" defTabSz="914400" eaLnBrk="1" hangingPunct="1">
              <a:spcBef>
                <a:spcPct val="0"/>
              </a:spcBef>
              <a:buNone/>
            </a:pPr>
            <a:r>
              <a:rPr lang="en-US" altLang="en-US" sz="1600" i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(published 2007)</a:t>
            </a:r>
          </a:p>
        </p:txBody>
      </p:sp>
      <p:sp>
        <p:nvSpPr>
          <p:cNvPr id="39946" name="Rectangle 2"/>
          <p:cNvSpPr>
            <a:spLocks noChangeArrowheads="1"/>
          </p:cNvSpPr>
          <p:nvPr/>
        </p:nvSpPr>
        <p:spPr bwMode="auto">
          <a:xfrm>
            <a:off x="6057900" y="392747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2008</a:t>
            </a:r>
            <a:endParaRPr lang="en-US" altLang="en-US" sz="1800">
              <a:solidFill>
                <a:srgbClr val="FF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9947" name="Rectangle 4"/>
          <p:cNvSpPr>
            <a:spLocks noChangeArrowheads="1"/>
          </p:cNvSpPr>
          <p:nvPr/>
        </p:nvSpPr>
        <p:spPr bwMode="auto">
          <a:xfrm>
            <a:off x="8083551" y="3927475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2011</a:t>
            </a:r>
            <a:endParaRPr lang="en-US" altLang="en-US" sz="1800">
              <a:solidFill>
                <a:srgbClr val="FF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0167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Risk-Based Framework for Addressing Nanotechnology Health and Safety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96072"/>
            <a:ext cx="7056549" cy="515712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600" dirty="0"/>
              <a:t>2011 National Nanotechnology Initiative (NNI) Environmental, Health, and Safety (EHS) Research Strategy</a:t>
            </a:r>
          </a:p>
          <a:p>
            <a:pPr lvl="1"/>
            <a:r>
              <a:rPr lang="en-US" sz="2600" dirty="0">
                <a:ea typeface="Times New Roman" pitchFamily="-111" charset="0"/>
                <a:cs typeface="Georgia"/>
              </a:rPr>
              <a:t>Employ science-based risk analysis and risk management</a:t>
            </a:r>
          </a:p>
          <a:p>
            <a:pPr lvl="1"/>
            <a:r>
              <a:rPr lang="en-US" sz="2600" dirty="0">
                <a:ea typeface="Times New Roman" pitchFamily="-111" charset="0"/>
                <a:cs typeface="Georgia"/>
              </a:rPr>
              <a:t>Research Needs </a:t>
            </a:r>
          </a:p>
          <a:p>
            <a:pPr lvl="2"/>
            <a:r>
              <a:rPr lang="en-US" sz="2600" dirty="0">
                <a:ea typeface="Times New Roman" pitchFamily="-111" charset="0"/>
                <a:cs typeface="Georgia"/>
              </a:rPr>
              <a:t>Understand processes and factors that determine exposures to nanomaterials</a:t>
            </a:r>
          </a:p>
          <a:p>
            <a:pPr lvl="2"/>
            <a:r>
              <a:rPr lang="en-US" sz="2600" dirty="0">
                <a:ea typeface="Times New Roman" pitchFamily="-111" charset="0"/>
                <a:cs typeface="Georgia"/>
              </a:rPr>
              <a:t>Identify population groups exposure to engineered nanomaterials</a:t>
            </a:r>
          </a:p>
          <a:p>
            <a:pPr lvl="2"/>
            <a:r>
              <a:rPr lang="en-US" sz="2600" dirty="0">
                <a:ea typeface="Times New Roman" pitchFamily="-111" charset="0"/>
                <a:cs typeface="Georgia"/>
              </a:rPr>
              <a:t>Characterize individual exposures to nanomaterials</a:t>
            </a:r>
          </a:p>
          <a:p>
            <a:pPr lvl="2"/>
            <a:r>
              <a:rPr lang="en-US" sz="2600" dirty="0">
                <a:ea typeface="Times New Roman" pitchFamily="-111" charset="0"/>
                <a:cs typeface="Georgia"/>
              </a:rPr>
              <a:t>Conduct health surveillance of exposed populations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3183" y="1396072"/>
            <a:ext cx="3945228" cy="4995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6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06000" y="6356351"/>
            <a:ext cx="7620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23E83-EFB4-4832-923B-F7013B2CA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grpSp>
        <p:nvGrpSpPr>
          <p:cNvPr id="41987" name="Group 10"/>
          <p:cNvGrpSpPr>
            <a:grpSpLocks/>
          </p:cNvGrpSpPr>
          <p:nvPr/>
        </p:nvGrpSpPr>
        <p:grpSpPr bwMode="auto">
          <a:xfrm>
            <a:off x="1476375" y="-14288"/>
            <a:ext cx="9232900" cy="1157288"/>
            <a:chOff x="0" y="-13957"/>
            <a:chExt cx="8649875" cy="1003931"/>
          </a:xfrm>
        </p:grpSpPr>
        <p:pic>
          <p:nvPicPr>
            <p:cNvPr id="4199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17"/>
            <a:stretch>
              <a:fillRect/>
            </a:stretch>
          </p:blipFill>
          <p:spPr bwMode="auto">
            <a:xfrm>
              <a:off x="0" y="-13957"/>
              <a:ext cx="6405335" cy="100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34" t="28117"/>
            <a:stretch>
              <a:fillRect/>
            </a:stretch>
          </p:blipFill>
          <p:spPr bwMode="auto">
            <a:xfrm>
              <a:off x="6363470" y="-13957"/>
              <a:ext cx="1157157" cy="100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34" t="28117"/>
            <a:stretch>
              <a:fillRect/>
            </a:stretch>
          </p:blipFill>
          <p:spPr bwMode="auto">
            <a:xfrm>
              <a:off x="7492718" y="-13957"/>
              <a:ext cx="1157157" cy="100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8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085976"/>
            <a:ext cx="84709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14"/>
          <p:cNvSpPr>
            <a:spLocks noChangeArrowheads="1"/>
          </p:cNvSpPr>
          <p:nvPr/>
        </p:nvSpPr>
        <p:spPr bwMode="auto">
          <a:xfrm>
            <a:off x="1919288" y="1257300"/>
            <a:ext cx="85090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</a:pPr>
            <a:r>
              <a:rPr lang="en-US" altLang="en-US" sz="2200" b="1">
                <a:solidFill>
                  <a:prstClr val="black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The 2011 NNI EHS Strategy: </a:t>
            </a:r>
            <a:r>
              <a:rPr lang="en-US" altLang="en-US" sz="2000">
                <a:solidFill>
                  <a:prstClr val="black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A conceptual framework that incorporates risk-assessment, risk management, and life cycle analysis to inform specific research principles</a:t>
            </a:r>
          </a:p>
        </p:txBody>
      </p:sp>
      <p:sp>
        <p:nvSpPr>
          <p:cNvPr id="41990" name="Rectangle 1"/>
          <p:cNvSpPr>
            <a:spLocks noChangeArrowheads="1"/>
          </p:cNvSpPr>
          <p:nvPr/>
        </p:nvSpPr>
        <p:spPr bwMode="auto">
          <a:xfrm>
            <a:off x="8145463" y="6219825"/>
            <a:ext cx="1339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</a:pPr>
            <a:r>
              <a:rPr lang="en-US" altLang="en-US" sz="1600" i="1">
                <a:solidFill>
                  <a:prstClr val="black"/>
                </a:solidFill>
                <a:latin typeface="Georgia" pitchFamily="18" charset="0"/>
              </a:rPr>
              <a:t>Source: EPA</a:t>
            </a:r>
            <a:endParaRPr lang="en-US" altLang="en-US" sz="1600" i="1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06000" y="6356351"/>
            <a:ext cx="7620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2F213-C62E-4485-A8E0-0108E8AE00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grpSp>
        <p:nvGrpSpPr>
          <p:cNvPr id="43011" name="Group 10"/>
          <p:cNvGrpSpPr>
            <a:grpSpLocks/>
          </p:cNvGrpSpPr>
          <p:nvPr/>
        </p:nvGrpSpPr>
        <p:grpSpPr bwMode="auto">
          <a:xfrm>
            <a:off x="1476375" y="-14288"/>
            <a:ext cx="9232900" cy="1157288"/>
            <a:chOff x="0" y="-13957"/>
            <a:chExt cx="8649875" cy="1003931"/>
          </a:xfrm>
        </p:grpSpPr>
        <p:pic>
          <p:nvPicPr>
            <p:cNvPr id="43013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17"/>
            <a:stretch>
              <a:fillRect/>
            </a:stretch>
          </p:blipFill>
          <p:spPr bwMode="auto">
            <a:xfrm>
              <a:off x="0" y="-13957"/>
              <a:ext cx="6405335" cy="100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34" t="28117"/>
            <a:stretch>
              <a:fillRect/>
            </a:stretch>
          </p:blipFill>
          <p:spPr bwMode="auto">
            <a:xfrm>
              <a:off x="6363470" y="-13957"/>
              <a:ext cx="1157157" cy="100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5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34" t="28117"/>
            <a:stretch>
              <a:fillRect/>
            </a:stretch>
          </p:blipFill>
          <p:spPr bwMode="auto">
            <a:xfrm>
              <a:off x="7492718" y="-13957"/>
              <a:ext cx="1157157" cy="100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2" name="Picture 3"/>
          <p:cNvPicPr>
            <a:picLocks noChangeAspect="1"/>
          </p:cNvPicPr>
          <p:nvPr/>
        </p:nvPicPr>
        <p:blipFill>
          <a:blip r:embed="rId4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9"/>
          <a:stretch>
            <a:fillRect/>
          </a:stretch>
        </p:blipFill>
        <p:spPr bwMode="auto">
          <a:xfrm>
            <a:off x="1524000" y="1341438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0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381000"/>
            <a:ext cx="10985678" cy="1143000"/>
          </a:xfrm>
        </p:spPr>
        <p:txBody>
          <a:bodyPr>
            <a:noAutofit/>
          </a:bodyPr>
          <a:lstStyle/>
          <a:p>
            <a:r>
              <a:rPr lang="en-US" sz="3600" dirty="0"/>
              <a:t>Call to Action for </a:t>
            </a:r>
            <a:r>
              <a:rPr lang="en-US" sz="3600" dirty="0" smtClean="0"/>
              <a:t>Exposure </a:t>
            </a:r>
            <a:r>
              <a:rPr lang="en-US" sz="3600" dirty="0"/>
              <a:t>Science and </a:t>
            </a:r>
            <a:r>
              <a:rPr lang="en-US" sz="3600" dirty="0" smtClean="0"/>
              <a:t>Nanotechnology  </a:t>
            </a:r>
            <a:r>
              <a:rPr lang="en-US" sz="3600" dirty="0"/>
              <a:t>Communities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1600201"/>
            <a:ext cx="6353577" cy="50581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Quantifying Exposures to Engineered Nanomaterials (QEEN) </a:t>
            </a:r>
            <a:r>
              <a:rPr lang="en-US" dirty="0" smtClean="0"/>
              <a:t>Workshop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July 7-8, 2015, Rosslyn, VA</a:t>
            </a:r>
            <a:endParaRPr lang="en-US" dirty="0"/>
          </a:p>
          <a:p>
            <a:r>
              <a:rPr lang="en-US" dirty="0" smtClean="0"/>
              <a:t>Co-sponsored by CPSC and NNI</a:t>
            </a:r>
          </a:p>
          <a:p>
            <a:r>
              <a:rPr lang="en-US" dirty="0" smtClean="0"/>
              <a:t>Bring together and engage stakeholders</a:t>
            </a:r>
          </a:p>
          <a:p>
            <a:r>
              <a:rPr lang="en-US" dirty="0" smtClean="0"/>
              <a:t>Focus on lifecycle exposures: from production, use and disposal</a:t>
            </a:r>
          </a:p>
          <a:p>
            <a:r>
              <a:rPr lang="en-US" dirty="0" smtClean="0"/>
              <a:t>Identify methods and approaches from various media</a:t>
            </a:r>
          </a:p>
          <a:p>
            <a:r>
              <a:rPr lang="en-US" dirty="0" smtClean="0"/>
              <a:t>Understand global efforts for exposure science</a:t>
            </a:r>
          </a:p>
          <a:p>
            <a:r>
              <a:rPr lang="en-US" dirty="0" smtClean="0"/>
              <a:t>Re-invigorate US – EU Communities of Research (COR)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524000"/>
            <a:ext cx="442711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72404" y="6289045"/>
            <a:ext cx="465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QEEN report released March 28, 2016 nano.gov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64</TotalTime>
  <Words>396</Words>
  <Application>Microsoft Office PowerPoint</Application>
  <PresentationFormat>Widescreen</PresentationFormat>
  <Paragraphs>56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Georgia</vt:lpstr>
      <vt:lpstr>Times New Roman</vt:lpstr>
      <vt:lpstr>Trebuchet MS</vt:lpstr>
      <vt:lpstr>Tw Cen MT</vt:lpstr>
      <vt:lpstr>Circuit</vt:lpstr>
      <vt:lpstr>2_Office Theme</vt:lpstr>
      <vt:lpstr>3_Office Theme</vt:lpstr>
      <vt:lpstr>4_Office Theme</vt:lpstr>
      <vt:lpstr>1_Office Theme</vt:lpstr>
      <vt:lpstr>Quantifying exposure to engineered nanomaterials from Manufactured products QEEN II</vt:lpstr>
      <vt:lpstr>PowerPoint Presentation</vt:lpstr>
      <vt:lpstr>Risk-Based Framework for Addressing Nanotechnology Health and Safety Implications</vt:lpstr>
      <vt:lpstr>PowerPoint Presentation</vt:lpstr>
      <vt:lpstr>PowerPoint Presentation</vt:lpstr>
      <vt:lpstr>Call to Action for Exposure Science and Nanotechnology  Communities </vt:lpstr>
    </vt:vector>
  </TitlesOfParts>
  <Company>US CPSC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exposure to engineered nanomaterials from Manufactured products</dc:title>
  <dc:creator>Thomas, Treye</dc:creator>
  <cp:lastModifiedBy>Thomas, Treye</cp:lastModifiedBy>
  <cp:revision>4</cp:revision>
  <dcterms:created xsi:type="dcterms:W3CDTF">2018-10-08T12:26:36Z</dcterms:created>
  <dcterms:modified xsi:type="dcterms:W3CDTF">2018-10-08T13:31:36Z</dcterms:modified>
</cp:coreProperties>
</file>