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49" r:id="rId3"/>
    <p:sldId id="408" r:id="rId4"/>
    <p:sldId id="411" r:id="rId5"/>
    <p:sldId id="406" r:id="rId6"/>
    <p:sldId id="412" r:id="rId7"/>
    <p:sldId id="417" r:id="rId8"/>
    <p:sldId id="415" r:id="rId9"/>
    <p:sldId id="413" r:id="rId10"/>
    <p:sldId id="418" r:id="rId11"/>
    <p:sldId id="40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2AD"/>
    <a:srgbClr val="37256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84691" autoAdjust="0"/>
  </p:normalViewPr>
  <p:slideViewPr>
    <p:cSldViewPr snapToGrid="0">
      <p:cViewPr varScale="1">
        <p:scale>
          <a:sx n="112" d="100"/>
          <a:sy n="112" d="100"/>
        </p:scale>
        <p:origin x="1572" y="108"/>
      </p:cViewPr>
      <p:guideLst>
        <p:guide orient="horz" pos="42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23390-5A1A-954B-B520-58C32B8E7457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02F0-AEB3-DE40-837A-3C9366945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70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0FD1-16BD-4C15-B9D1-F46051741D23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4CEE-7B9A-4DF3-B533-63DD6B638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31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A4CEE-7B9A-4DF3-B533-63DD6B638A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5302" lvl="1" indent="-349415">
              <a:spcBef>
                <a:spcPts val="611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e.g., in the US, the Consumer Product Safety Commission had an FY16 budget of $125M with a staff of 567 personnel (more than 15,000 types of consumer products within its jurisdiction)</a:t>
            </a:r>
          </a:p>
          <a:p>
            <a:pPr marL="815302" lvl="1" indent="-349415">
              <a:spcBef>
                <a:spcPts val="611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Limited resources may be stretched further</a:t>
            </a:r>
          </a:p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4D7E-0D26-AD4D-A474-5897394AF9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A4CEE-7B9A-4DF3-B533-63DD6B638A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EC4-8D8B-4CAD-9EEA-58AA2DDEDAA6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EAE1-6527-4F90-93C6-FB9321B4D9E1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C239-4D57-4283-843F-579D9681BEC3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5A2C-5156-4CB8-AA18-2271D9A01B75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37AF-461C-4A2D-8BC0-033BF3378090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D650-8A26-474C-89F5-A714DF464A82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1195-98C3-47E9-9483-E0EB6CD17435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49C-AFD6-4919-9ACD-63756F80FE34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E6FC-EF3E-4548-BC76-7BE97BDA4654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0F4-569B-4206-A48C-219E7F323FFC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CEA2-0F09-4B23-BB24-3FB87F865BB3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0DE4-D24D-4118-91AA-57242E5DEFB7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B1C-EB0D-4981-A793-26879267BD54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559-54C7-4C08-B225-386262E01D79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39C5-40BB-44FE-BEE6-070C569ED0BA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2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212E-75BA-4989-AB23-69D135F69823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1FB8-1166-4C2B-BE3E-9BE68783A89C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4049-4567-4D1D-9360-4FA2842794C8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52400" y="3810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BAAA-6322-48DF-906A-217180C67701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903-FD56-4B19-954C-E8877093B5CD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A93E-9DFC-46C8-A2CE-F9528B875E20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29D4-3D45-4235-82C0-0D62C59180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9DDC-9133-4797-A599-9F147DBB0F6C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30480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Nanotechnology Initiative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ABC5-8172-4EFF-B6F6-E3718EE2F27B}" type="datetime1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6585-6576-4477-95E9-ADDBDC4C7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gor.Linkov@usace.army.mil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s://nanodev.erdc.dren.mil/NanoGrid/User.html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Roundtable Discussion: </a:t>
            </a:r>
            <a:br>
              <a:rPr lang="en-US" b="1" dirty="0" smtClean="0"/>
            </a:br>
            <a:r>
              <a:rPr lang="en-US" b="1" dirty="0" smtClean="0"/>
              <a:t>Connecting the Pieces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771" y="3872394"/>
            <a:ext cx="6400800" cy="23816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Igor Linkov, Ph.D.</a:t>
            </a:r>
          </a:p>
          <a:p>
            <a:r>
              <a:rPr lang="en-US" sz="2400" dirty="0">
                <a:cs typeface="Eurostile"/>
              </a:rPr>
              <a:t>Risk and Decision Science Focus Area Lead, US Army Engineer Research </a:t>
            </a:r>
            <a:r>
              <a:rPr lang="en-US" sz="2400" dirty="0" smtClean="0">
                <a:cs typeface="Eurostile"/>
              </a:rPr>
              <a:t>and </a:t>
            </a:r>
            <a:r>
              <a:rPr lang="en-US" sz="2400" dirty="0">
                <a:cs typeface="Eurostile"/>
              </a:rPr>
              <a:t>Development Center, Department of </a:t>
            </a:r>
            <a:r>
              <a:rPr lang="en-US" sz="2400" dirty="0" smtClean="0">
                <a:cs typeface="Eurostile"/>
              </a:rPr>
              <a:t>Defense</a:t>
            </a:r>
          </a:p>
          <a:p>
            <a:r>
              <a:rPr lang="en-US" sz="2400" smtClean="0">
                <a:cs typeface="Eurostile"/>
                <a:hlinkClick r:id="rId2"/>
              </a:rPr>
              <a:t>Igor.Linkov@usace.army.mil</a:t>
            </a:r>
            <a:r>
              <a:rPr lang="en-US" sz="2400" smtClean="0">
                <a:cs typeface="Eurostile"/>
              </a:rPr>
              <a:t> </a:t>
            </a:r>
            <a:endParaRPr lang="en-US" sz="2400" dirty="0">
              <a:cs typeface="Eurostile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8290" y="-13957"/>
            <a:ext cx="9234155" cy="1156957"/>
            <a:chOff x="0" y="-13957"/>
            <a:chExt cx="8649875" cy="10039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/>
            <a:srcRect t="28118"/>
            <a:stretch/>
          </p:blipFill>
          <p:spPr>
            <a:xfrm>
              <a:off x="0" y="-13957"/>
              <a:ext cx="6405335" cy="10039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/>
            <a:srcRect l="81934" t="28118"/>
            <a:stretch/>
          </p:blipFill>
          <p:spPr>
            <a:xfrm>
              <a:off x="6363470" y="-13957"/>
              <a:ext cx="1157157" cy="10039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/>
            <a:srcRect l="81934" t="28118"/>
            <a:stretch/>
          </p:blipFill>
          <p:spPr>
            <a:xfrm>
              <a:off x="7492718" y="-13957"/>
              <a:ext cx="1157157" cy="1003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7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6314" y="2319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-48290" y="-13957"/>
            <a:ext cx="9234155" cy="1156957"/>
            <a:chOff x="0" y="-13957"/>
            <a:chExt cx="8649875" cy="10039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/>
            <a:srcRect t="28118"/>
            <a:stretch/>
          </p:blipFill>
          <p:spPr>
            <a:xfrm>
              <a:off x="0" y="-13957"/>
              <a:ext cx="6405335" cy="100393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/>
            <a:srcRect l="81934" t="28118"/>
            <a:stretch/>
          </p:blipFill>
          <p:spPr>
            <a:xfrm>
              <a:off x="6363470" y="-13957"/>
              <a:ext cx="1157157" cy="10039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/>
            <a:srcRect l="81934" t="28118"/>
            <a:stretch/>
          </p:blipFill>
          <p:spPr>
            <a:xfrm>
              <a:off x="7492718" y="-13957"/>
              <a:ext cx="1157157" cy="1003931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227104"/>
            <a:ext cx="9144000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Panel: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0648" y="1800639"/>
            <a:ext cx="8288421" cy="29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468" tIns="46234" rIns="92468" bIns="46234">
            <a:spAutoFit/>
          </a:bodyPr>
          <a:lstStyle/>
          <a:p>
            <a:pPr marL="814388" lvl="1" indent="-342900" algn="just" defTabSz="925513">
              <a:spcBef>
                <a:spcPct val="800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latin typeface="Arial"/>
                <a:ea typeface="Times New Roman" pitchFamily="-111" charset="0"/>
                <a:cs typeface="Arial"/>
              </a:rPr>
              <a:t>Ben Trump (Army/ORISE) –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 pitchFamily="-111" charset="0"/>
                <a:cs typeface="Arial"/>
              </a:rPr>
              <a:t>Risk and Governance, Top-Down</a:t>
            </a:r>
            <a:endParaRPr lang="en-US" sz="2400" dirty="0">
              <a:solidFill>
                <a:srgbClr val="FF0000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814388" lvl="1" indent="-342900" algn="just" defTabSz="925513">
              <a:spcBef>
                <a:spcPct val="800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latin typeface="Arial"/>
                <a:ea typeface="Times New Roman" pitchFamily="-111" charset="0"/>
                <a:cs typeface="Arial"/>
              </a:rPr>
              <a:t>Will Boyes (EPA) and </a:t>
            </a:r>
            <a:r>
              <a:rPr lang="en-US" sz="2400" b="1" dirty="0" smtClean="0">
                <a:latin typeface="Arial"/>
                <a:ea typeface="Times New Roman" pitchFamily="-111" charset="0"/>
                <a:cs typeface="Arial"/>
              </a:rPr>
              <a:t>Mark </a:t>
            </a:r>
            <a:r>
              <a:rPr lang="en-US" sz="2400" b="1" dirty="0" err="1" smtClean="0">
                <a:latin typeface="Arial"/>
                <a:ea typeface="Times New Roman" pitchFamily="-111" charset="0"/>
                <a:cs typeface="Arial"/>
              </a:rPr>
              <a:t>Wiesner</a:t>
            </a:r>
            <a:r>
              <a:rPr lang="en-US" sz="2400" b="1" dirty="0" smtClean="0">
                <a:latin typeface="Arial"/>
                <a:ea typeface="Times New Roman" pitchFamily="-111" charset="0"/>
                <a:cs typeface="Arial"/>
              </a:rPr>
              <a:t> (Duke</a:t>
            </a:r>
            <a:r>
              <a:rPr lang="en-US" sz="2400" b="1" dirty="0" smtClean="0">
                <a:latin typeface="Arial"/>
                <a:ea typeface="Times New Roman" pitchFamily="-111" charset="0"/>
                <a:cs typeface="Arial"/>
              </a:rPr>
              <a:t>)-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 pitchFamily="-111" charset="0"/>
                <a:cs typeface="Arial"/>
              </a:rPr>
              <a:t>Risk-Based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 pitchFamily="-111" charset="0"/>
                <a:cs typeface="Arial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 pitchFamily="-111" charset="0"/>
                <a:cs typeface="Arial"/>
              </a:rPr>
              <a:t>Bottom-Up</a:t>
            </a:r>
            <a:endParaRPr lang="en-US" sz="2400" dirty="0">
              <a:solidFill>
                <a:srgbClr val="FF0000"/>
              </a:solidFill>
              <a:latin typeface="Arial"/>
              <a:ea typeface="Times New Roman" pitchFamily="-111" charset="0"/>
              <a:cs typeface="Arial"/>
            </a:endParaRPr>
          </a:p>
          <a:p>
            <a:pPr marL="814388" lvl="1" indent="-342900" algn="just" defTabSz="925513">
              <a:spcBef>
                <a:spcPct val="800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latin typeface="Arial"/>
                <a:ea typeface="Times New Roman" pitchFamily="-111" charset="0"/>
                <a:cs typeface="Arial"/>
              </a:rPr>
              <a:t>Wu-Sheng Shih (Brewer) –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 pitchFamily="-111" charset="0"/>
                <a:cs typeface="Arial"/>
              </a:rPr>
              <a:t>Safety by Design, Integration</a:t>
            </a:r>
            <a:endParaRPr lang="en-US" sz="2400" dirty="0">
              <a:solidFill>
                <a:srgbClr val="FF0000"/>
              </a:solidFill>
              <a:latin typeface="Arial"/>
              <a:ea typeface="Times New Roman" pitchFamily="-111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5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6314" y="2319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-48290" y="-13957"/>
            <a:ext cx="9234155" cy="1156957"/>
            <a:chOff x="0" y="-13957"/>
            <a:chExt cx="8649875" cy="10039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/>
            <a:srcRect t="28118"/>
            <a:stretch/>
          </p:blipFill>
          <p:spPr>
            <a:xfrm>
              <a:off x="0" y="-13957"/>
              <a:ext cx="6405335" cy="100393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/>
            <a:srcRect l="81934" t="28118"/>
            <a:stretch/>
          </p:blipFill>
          <p:spPr>
            <a:xfrm>
              <a:off x="6363470" y="-13957"/>
              <a:ext cx="1157157" cy="10039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/>
            <a:srcRect l="81934" t="28118"/>
            <a:stretch/>
          </p:blipFill>
          <p:spPr>
            <a:xfrm>
              <a:off x="7492718" y="-13957"/>
              <a:ext cx="1157157" cy="1003931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212583"/>
            <a:ext cx="9144000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What did we Learn at QEEN 1?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70" y="1991516"/>
            <a:ext cx="8253659" cy="45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21859"/>
            <a:ext cx="7315200" cy="5682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81" y="-144105"/>
            <a:ext cx="8229600" cy="1366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to Connect the Pieces: </a:t>
            </a:r>
            <a:br>
              <a:rPr lang="en-US" dirty="0" smtClean="0"/>
            </a:br>
            <a:r>
              <a:rPr lang="en-US" dirty="0" smtClean="0"/>
              <a:t>Bottom-Up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4400" y="4777099"/>
            <a:ext cx="8101414" cy="194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0400" y="6089691"/>
            <a:ext cx="3318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Risk-Based Approach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2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-197708"/>
            <a:ext cx="9144000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3600" b="1" dirty="0" smtClean="0">
              <a:latin typeface="Arial"/>
              <a:cs typeface="Arial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512605" y="1239139"/>
            <a:ext cx="6118789" cy="5460763"/>
            <a:chOff x="4936922" y="790545"/>
            <a:chExt cx="4283278" cy="3654515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033864" y="790545"/>
              <a:ext cx="4114801" cy="3610604"/>
              <a:chOff x="5033864" y="580398"/>
              <a:chExt cx="4114801" cy="3610604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5033865" y="980769"/>
                <a:ext cx="4114800" cy="3210233"/>
                <a:chOff x="4572000" y="1124887"/>
                <a:chExt cx="4581143" cy="3561744"/>
              </a:xfrm>
            </p:grpSpPr>
            <p:pic>
              <p:nvPicPr>
                <p:cNvPr id="10" name="Picture 9" descr="C:\Users\U4EPRAJK\Documents\EDRC Files_2013\Nano_sensors\Focus area 3\Task 1\NanoTierGraphic_25June15.jpg"/>
                <p:cNvPicPr/>
                <p:nvPr/>
              </p:nvPicPr>
              <p:blipFill rotWithShape="1">
                <a:blip r:embed="rId3"/>
                <a:srcRect/>
                <a:stretch/>
              </p:blipFill>
              <p:spPr bwMode="auto">
                <a:xfrm>
                  <a:off x="4572316" y="1141987"/>
                  <a:ext cx="4571501" cy="354480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1" name="Picture 12" descr="ASTM.jpg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5708" y="1124887"/>
                  <a:ext cx="898292" cy="932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705491" y="2056514"/>
                  <a:ext cx="1447222" cy="1830403"/>
                </a:xfrm>
                <a:prstGeom prst="rect">
                  <a:avLst/>
                </a:prstGeom>
                <a:noFill/>
              </p:spPr>
              <p:txBody>
                <a:bodyPr>
                  <a:normAutofit fontScale="85000" lnSpcReduction="10000"/>
                </a:bodyPr>
                <a:lstStyle/>
                <a:p>
                  <a:pPr eaLnBrk="1" hangingPunct="1">
                    <a:defRPr/>
                  </a:pPr>
                  <a:r>
                    <a:rPr lang="en-US" dirty="0">
                      <a:latin typeface="Arial" charset="0"/>
                    </a:rPr>
                    <a:t>Guide for Collection and Generation of Environment, Health, and Safety Information for Nanomaterials and Nano-enabled Products (WK48313)</a:t>
                  </a:r>
                </a:p>
              </p:txBody>
            </p:sp>
          </p:grpSp>
          <p:pic>
            <p:nvPicPr>
              <p:cNvPr id="9" name="Picture 2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3864" y="580398"/>
                <a:ext cx="4110135" cy="436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936922" y="4183450"/>
              <a:ext cx="4283278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100" b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charset="0"/>
                </a:rPr>
                <a:t>Collier, Kennedy, Poda, </a:t>
              </a:r>
              <a:r>
                <a:rPr lang="en-US" sz="1100" b="1" i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charset="0"/>
                </a:rPr>
                <a:t>et. al.</a:t>
              </a:r>
              <a:r>
                <a:rPr lang="en-US" sz="1100" b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charset="0"/>
                </a:rPr>
                <a:t>, 2015, </a:t>
              </a:r>
              <a:r>
                <a:rPr lang="en-US" sz="1100" b="1" i="1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 charset="0"/>
                </a:rPr>
                <a:t>J. Nano. Res., 17(3): 155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54742" y="-221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 Black" panose="020B0A04020102020204" pitchFamily="34" charset="0"/>
              </a:rPr>
              <a:t>Bottom-Up Risk Based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0056" y="856425"/>
            <a:ext cx="7315200" cy="5682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1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to Connect the Pieces</a:t>
            </a:r>
            <a:br>
              <a:rPr lang="en-US" dirty="0" smtClean="0"/>
            </a:br>
            <a:r>
              <a:rPr lang="en-US" dirty="0" smtClean="0"/>
              <a:t>Top-Down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16949" y="1265554"/>
            <a:ext cx="8101414" cy="194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8052" y="1346775"/>
            <a:ext cx="397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Decision-Based Approach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1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fld id="{3B8259A0-B2B6-4A51-8281-FB7C939077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33C6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008000"/>
                </a:solidFill>
              </a:rPr>
              <a:t>Nano </a:t>
            </a:r>
            <a:r>
              <a:rPr lang="en-US" kern="0" dirty="0">
                <a:solidFill>
                  <a:srgbClr val="008000"/>
                </a:solidFill>
              </a:rPr>
              <a:t>Prioritization Tool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940905"/>
            <a:ext cx="833102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Numerous stakeholders across the globe are concerned with safety of nano-enabled consumer products (a </a:t>
            </a:r>
            <a:r>
              <a:rPr lang="en-US" sz="2000" b="1" dirty="0"/>
              <a:t>30-fold increase</a:t>
            </a:r>
            <a:r>
              <a:rPr lang="en-US" sz="2000" dirty="0"/>
              <a:t> from 2005 to 2015)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Even the largest stakeholders do not have the resources to perform a formal risk assessment for every nano-enabled consumer product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915022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Stakeholders need the ability to </a:t>
            </a:r>
            <a:r>
              <a:rPr lang="en-US" sz="2000" u="sng" dirty="0"/>
              <a:t>screen</a:t>
            </a:r>
            <a:r>
              <a:rPr lang="en-US" sz="2000" dirty="0"/>
              <a:t> and </a:t>
            </a:r>
            <a:r>
              <a:rPr lang="en-US" sz="2000" u="sng" dirty="0"/>
              <a:t>prioritize</a:t>
            </a:r>
            <a:r>
              <a:rPr lang="en-US" sz="2000" dirty="0"/>
              <a:t> a diverse array of nano-enabled consumer products in order to prioritize research into risks, triage reported safety concerns, and </a:t>
            </a:r>
            <a:r>
              <a:rPr lang="en-US" sz="2000" b="1" dirty="0"/>
              <a:t>allocate limited resources more efficiently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4113" y="2710280"/>
            <a:ext cx="1920240" cy="1890003"/>
            <a:chOff x="213360" y="3276600"/>
            <a:chExt cx="1920240" cy="1890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" y="4028468"/>
              <a:ext cx="1371600" cy="1138135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13360" y="3276600"/>
              <a:ext cx="1920240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/>
                <a:t>Cosmetic products 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/>
                <a:t>(improved cleansing and absorption)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4600" y="2710280"/>
            <a:ext cx="1920240" cy="1890003"/>
            <a:chOff x="2357444" y="3276600"/>
            <a:chExt cx="1920240" cy="189000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7756" y="4023603"/>
              <a:ext cx="1799617" cy="1143000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2357444" y="3276600"/>
              <a:ext cx="1920240" cy="5386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/>
                <a:t>Food packaging 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/>
                <a:t>(reduce moisture &amp; bacteria)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5087" y="2710280"/>
            <a:ext cx="1920240" cy="1890003"/>
            <a:chOff x="4439920" y="3276600"/>
            <a:chExt cx="1920240" cy="18900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1075" y="4023603"/>
              <a:ext cx="1337930" cy="1143000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439920" y="3276600"/>
              <a:ext cx="1920240" cy="5386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/>
                <a:t>Children’s toys and blankets</a:t>
              </a:r>
              <a:r>
                <a:rPr lang="en-US" sz="1200" dirty="0"/>
                <a:t> 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/>
                <a:t>(antimicrobial protection)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15573" y="2710280"/>
            <a:ext cx="2011680" cy="1890003"/>
            <a:chOff x="6814820" y="3276600"/>
            <a:chExt cx="2011680" cy="189000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1794" y="4023603"/>
              <a:ext cx="1337733" cy="1143000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6814820" y="3276600"/>
              <a:ext cx="2011680" cy="5386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/>
                <a:t>Polymer composite materials</a:t>
              </a:r>
              <a:r>
                <a:rPr lang="en-US" sz="1200" dirty="0"/>
                <a:t> 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/>
                <a:t>(lighter and more durable)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86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772" y="3732417"/>
            <a:ext cx="5734228" cy="3210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87" y="1537279"/>
            <a:ext cx="4698320" cy="2590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507" y="1845892"/>
            <a:ext cx="4030888" cy="16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6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438399" y="1143000"/>
            <a:ext cx="6410740" cy="2590800"/>
            <a:chOff x="2438400" y="1295400"/>
            <a:chExt cx="5265965" cy="2590800"/>
          </a:xfrm>
        </p:grpSpPr>
        <p:sp>
          <p:nvSpPr>
            <p:cNvPr id="20" name="Rectangle 19"/>
            <p:cNvSpPr/>
            <p:nvPr/>
          </p:nvSpPr>
          <p:spPr>
            <a:xfrm>
              <a:off x="2438400" y="1295400"/>
              <a:ext cx="5257800" cy="2590800"/>
            </a:xfrm>
            <a:prstGeom prst="rect">
              <a:avLst/>
            </a:prstGeom>
            <a:solidFill>
              <a:srgbClr val="BBE0E3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3229" y="1295400"/>
              <a:ext cx="2011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Property/Process Based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0" y="2895600"/>
            <a:ext cx="6639339" cy="2971800"/>
            <a:chOff x="2438400" y="3048000"/>
            <a:chExt cx="5453743" cy="2971800"/>
          </a:xfrm>
        </p:grpSpPr>
        <p:sp>
          <p:nvSpPr>
            <p:cNvPr id="21" name="Rectangle 20"/>
            <p:cNvSpPr/>
            <p:nvPr/>
          </p:nvSpPr>
          <p:spPr>
            <a:xfrm>
              <a:off x="2438400" y="3048000"/>
              <a:ext cx="5257800" cy="2971800"/>
            </a:xfrm>
            <a:prstGeom prst="rect">
              <a:avLst/>
            </a:prstGeom>
            <a:solidFill>
              <a:srgbClr val="ECB2C3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93972" y="4038600"/>
              <a:ext cx="1698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Data Driven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87868"/>
            <a:ext cx="9372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Approaches to </a:t>
            </a:r>
            <a:r>
              <a:rPr lang="en-US" sz="3600" b="1" dirty="0" smtClean="0"/>
              <a:t>Bringing Pieces Together</a:t>
            </a:r>
            <a:endParaRPr lang="en-US" sz="3600" b="1" dirty="0"/>
          </a:p>
        </p:txBody>
      </p:sp>
      <p:sp>
        <p:nvSpPr>
          <p:cNvPr id="4" name="Right Triangle 3"/>
          <p:cNvSpPr/>
          <p:nvPr/>
        </p:nvSpPr>
        <p:spPr>
          <a:xfrm>
            <a:off x="2438400" y="1143000"/>
            <a:ext cx="609600" cy="4724400"/>
          </a:xfrm>
          <a:prstGeom prst="rtTriangle">
            <a:avLst/>
          </a:prstGeom>
          <a:gradFill>
            <a:gsLst>
              <a:gs pos="100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Complex</a:t>
            </a:r>
          </a:p>
          <a:p>
            <a:r>
              <a:rPr lang="en-US" b="1" dirty="0"/>
              <a:t>Data Intensive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Simplified process models, Less Data Intensive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1676400"/>
            <a:ext cx="15240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Omics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685668"/>
            <a:ext cx="22098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4724400"/>
            <a:ext cx="14478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747736"/>
            <a:ext cx="15240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Blockchain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1182" y="4724400"/>
            <a:ext cx="16002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CompTox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4900" y="3110299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Decision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0" y="1676400"/>
            <a:ext cx="14478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2971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Expert- or data-driven weights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6585-6576-4477-95E9-ADDBDC4C78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6724" y="914399"/>
            <a:ext cx="2826875" cy="5343615"/>
            <a:chOff x="914399" y="276741"/>
            <a:chExt cx="2826875" cy="5819259"/>
          </a:xfrm>
        </p:grpSpPr>
        <p:grpSp>
          <p:nvGrpSpPr>
            <p:cNvPr id="4" name="Group 5"/>
            <p:cNvGrpSpPr/>
            <p:nvPr/>
          </p:nvGrpSpPr>
          <p:grpSpPr>
            <a:xfrm>
              <a:off x="914400" y="276741"/>
              <a:ext cx="2826874" cy="5819259"/>
              <a:chOff x="914400" y="276741"/>
              <a:chExt cx="2826874" cy="581925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14400" y="685800"/>
                <a:ext cx="2826874" cy="5410200"/>
              </a:xfrm>
              <a:prstGeom prst="rect">
                <a:avLst/>
              </a:prstGeom>
              <a:solidFill>
                <a:srgbClr val="E29EA3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14400" y="276741"/>
                <a:ext cx="2826874" cy="73839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14399" y="283248"/>
              <a:ext cx="2817349" cy="73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Top-Down</a:t>
              </a:r>
            </a:p>
            <a:p>
              <a:pPr algn="ctr"/>
              <a:r>
                <a:rPr lang="en-US" sz="1400" dirty="0"/>
                <a:t>Decision Analysis/Social Science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01" y="914400"/>
            <a:ext cx="3048000" cy="5343614"/>
            <a:chOff x="822262" y="278010"/>
            <a:chExt cx="2680409" cy="5817990"/>
          </a:xfrm>
        </p:grpSpPr>
        <p:grpSp>
          <p:nvGrpSpPr>
            <p:cNvPr id="9" name="Group 12"/>
            <p:cNvGrpSpPr/>
            <p:nvPr/>
          </p:nvGrpSpPr>
          <p:grpSpPr>
            <a:xfrm>
              <a:off x="914400" y="278010"/>
              <a:ext cx="2514602" cy="5817990"/>
              <a:chOff x="914400" y="278010"/>
              <a:chExt cx="2514602" cy="581799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14402" y="685800"/>
                <a:ext cx="2514600" cy="5410200"/>
              </a:xfrm>
              <a:prstGeom prst="rect">
                <a:avLst/>
              </a:prstGeom>
              <a:solidFill>
                <a:srgbClr val="E29EA3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400" y="278010"/>
                <a:ext cx="2514600" cy="73822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22262" y="283615"/>
              <a:ext cx="2680409" cy="77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Bottom-Up</a:t>
              </a:r>
            </a:p>
            <a:p>
              <a:pPr algn="ctr"/>
              <a:r>
                <a:rPr lang="en-US" sz="1600" dirty="0"/>
                <a:t>Risk Assessment/ Physical Sci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331" y="1733551"/>
            <a:ext cx="2494180" cy="4343401"/>
            <a:chOff x="1208189" y="1143001"/>
            <a:chExt cx="2038903" cy="4343401"/>
          </a:xfrm>
        </p:grpSpPr>
        <p:grpSp>
          <p:nvGrpSpPr>
            <p:cNvPr id="14" name="Group 27"/>
            <p:cNvGrpSpPr/>
            <p:nvPr/>
          </p:nvGrpSpPr>
          <p:grpSpPr>
            <a:xfrm>
              <a:off x="1208189" y="1143001"/>
              <a:ext cx="2038903" cy="1371600"/>
              <a:chOff x="1208189" y="1143001"/>
              <a:chExt cx="2038903" cy="1371600"/>
            </a:xfrm>
          </p:grpSpPr>
          <p:sp>
            <p:nvSpPr>
              <p:cNvPr id="21" name="Pentagon 20"/>
              <p:cNvSpPr/>
              <p:nvPr/>
            </p:nvSpPr>
            <p:spPr>
              <a:xfrm rot="5400000">
                <a:off x="1539337" y="854957"/>
                <a:ext cx="1371600" cy="1947688"/>
              </a:xfrm>
              <a:prstGeom prst="homePlate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08189" y="1223427"/>
                <a:ext cx="2038903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Goal Identification and Problem Framing</a:t>
                </a:r>
              </a:p>
              <a:p>
                <a:pPr algn="ctr"/>
                <a:r>
                  <a:rPr lang="en-US" sz="800" dirty="0"/>
                  <a:t>-</a:t>
                </a:r>
              </a:p>
              <a:p>
                <a:pPr algn="ctr"/>
                <a:r>
                  <a:rPr lang="en-US" sz="1200" i="1" dirty="0"/>
                  <a:t>What are the goals, </a:t>
                </a:r>
              </a:p>
              <a:p>
                <a:pPr algn="ctr"/>
                <a:r>
                  <a:rPr lang="en-US" sz="1200" i="1" dirty="0"/>
                  <a:t>alternatives, and </a:t>
                </a:r>
              </a:p>
              <a:p>
                <a:pPr algn="ctr"/>
                <a:r>
                  <a:rPr lang="en-US" sz="1200" i="1" dirty="0"/>
                  <a:t>constraints?</a:t>
                </a:r>
              </a:p>
            </p:txBody>
          </p:sp>
        </p:grpSp>
        <p:grpSp>
          <p:nvGrpSpPr>
            <p:cNvPr id="15" name="Group 28"/>
            <p:cNvGrpSpPr/>
            <p:nvPr/>
          </p:nvGrpSpPr>
          <p:grpSpPr>
            <a:xfrm>
              <a:off x="1260906" y="2582105"/>
              <a:ext cx="1978399" cy="1339592"/>
              <a:chOff x="1224273" y="829505"/>
              <a:chExt cx="1978399" cy="1339592"/>
            </a:xfrm>
          </p:grpSpPr>
          <p:sp>
            <p:nvSpPr>
              <p:cNvPr id="19" name="Pentagon 18"/>
              <p:cNvSpPr/>
              <p:nvPr/>
            </p:nvSpPr>
            <p:spPr>
              <a:xfrm rot="5400000">
                <a:off x="1539818" y="554354"/>
                <a:ext cx="1339592" cy="1889893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24273" y="839029"/>
                <a:ext cx="19783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Decision Model</a:t>
                </a:r>
              </a:p>
              <a:p>
                <a:pPr algn="ctr"/>
                <a:r>
                  <a:rPr lang="en-US" sz="800" dirty="0"/>
                  <a:t>-</a:t>
                </a:r>
              </a:p>
              <a:p>
                <a:pPr algn="ctr"/>
                <a:r>
                  <a:rPr lang="en-US" sz="1200" i="1" dirty="0"/>
                  <a:t>What are the criteria and metrics, How do we  measure decision-maker values</a:t>
                </a:r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1303127" y="3962400"/>
              <a:ext cx="1886240" cy="1524002"/>
              <a:chOff x="1266494" y="457200"/>
              <a:chExt cx="1886240" cy="1524002"/>
            </a:xfrm>
          </p:grpSpPr>
          <p:sp>
            <p:nvSpPr>
              <p:cNvPr id="17" name="Pentagon 16"/>
              <p:cNvSpPr/>
              <p:nvPr/>
            </p:nvSpPr>
            <p:spPr>
              <a:xfrm rot="5400000">
                <a:off x="1447613" y="276081"/>
                <a:ext cx="1524002" cy="1886240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15938" y="458740"/>
                <a:ext cx="179506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Metrics Generation and Alternative Scoring</a:t>
                </a:r>
              </a:p>
              <a:p>
                <a:pPr algn="ctr"/>
                <a:r>
                  <a:rPr lang="en-US" sz="800" dirty="0"/>
                  <a:t>-</a:t>
                </a:r>
              </a:p>
              <a:p>
                <a:pPr algn="ctr"/>
                <a:r>
                  <a:rPr lang="en-US" sz="1200" i="1" dirty="0"/>
                  <a:t>How does each alternative score along our identified criteria and metrics?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 rot="10800000">
            <a:off x="5950024" y="1733547"/>
            <a:ext cx="2751353" cy="4436769"/>
            <a:chOff x="1008392" y="1583034"/>
            <a:chExt cx="2285999" cy="4436769"/>
          </a:xfrm>
        </p:grpSpPr>
        <p:grpSp>
          <p:nvGrpSpPr>
            <p:cNvPr id="24" name="Group 37"/>
            <p:cNvGrpSpPr/>
            <p:nvPr/>
          </p:nvGrpSpPr>
          <p:grpSpPr>
            <a:xfrm>
              <a:off x="1008392" y="1583034"/>
              <a:ext cx="2285999" cy="1550602"/>
              <a:chOff x="1008392" y="1583034"/>
              <a:chExt cx="2285999" cy="1550602"/>
            </a:xfrm>
          </p:grpSpPr>
          <p:sp>
            <p:nvSpPr>
              <p:cNvPr id="31" name="Pentagon 30"/>
              <p:cNvSpPr/>
              <p:nvPr/>
            </p:nvSpPr>
            <p:spPr>
              <a:xfrm rot="5400000">
                <a:off x="1413705" y="1434841"/>
                <a:ext cx="1457237" cy="1940353"/>
              </a:xfrm>
              <a:prstGeom prst="homePlate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0800000">
                <a:off x="1008392" y="1583034"/>
                <a:ext cx="22859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Data Collection</a:t>
                </a:r>
              </a:p>
              <a:p>
                <a:pPr algn="ctr"/>
                <a:r>
                  <a:rPr lang="en-US" sz="800" i="1" dirty="0"/>
                  <a:t>-</a:t>
                </a:r>
              </a:p>
              <a:p>
                <a:pPr algn="ctr"/>
                <a:r>
                  <a:rPr lang="en-US" sz="1200" i="1" dirty="0"/>
                  <a:t>What are fundamental properties/mechanisms </a:t>
                </a:r>
              </a:p>
              <a:p>
                <a:pPr algn="ctr"/>
                <a:r>
                  <a:rPr lang="en-US" sz="1200" i="1" dirty="0"/>
                  <a:t>associated with each alternative? </a:t>
                </a:r>
              </a:p>
              <a:p>
                <a:pPr algn="ctr"/>
                <a:endParaRPr lang="en-US" sz="1200" i="1" dirty="0"/>
              </a:p>
            </p:txBody>
          </p:sp>
        </p:grpSp>
        <p:grpSp>
          <p:nvGrpSpPr>
            <p:cNvPr id="25" name="Group 38"/>
            <p:cNvGrpSpPr/>
            <p:nvPr/>
          </p:nvGrpSpPr>
          <p:grpSpPr>
            <a:xfrm>
              <a:off x="1151002" y="3200401"/>
              <a:ext cx="2000779" cy="1380296"/>
              <a:chOff x="1114369" y="1447801"/>
              <a:chExt cx="2000779" cy="1380296"/>
            </a:xfrm>
          </p:grpSpPr>
          <p:sp>
            <p:nvSpPr>
              <p:cNvPr id="29" name="Pentagon 28"/>
              <p:cNvSpPr/>
              <p:nvPr/>
            </p:nvSpPr>
            <p:spPr>
              <a:xfrm rot="5400000">
                <a:off x="1423120" y="1159112"/>
                <a:ext cx="1380296" cy="1957674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0800000">
                <a:off x="1114369" y="1488505"/>
                <a:ext cx="20007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Physical/Statistical Model</a:t>
                </a:r>
              </a:p>
              <a:p>
                <a:pPr algn="ctr"/>
                <a:r>
                  <a:rPr lang="en-US" sz="800" dirty="0"/>
                  <a:t>-</a:t>
                </a:r>
              </a:p>
              <a:p>
                <a:pPr algn="ctr"/>
                <a:r>
                  <a:rPr lang="en-US" sz="1200" i="1" dirty="0"/>
                  <a:t>What is the hazard?</a:t>
                </a:r>
              </a:p>
              <a:p>
                <a:pPr algn="ctr"/>
                <a:r>
                  <a:rPr lang="en-US" sz="1200" i="1" dirty="0"/>
                  <a:t>What is exposure?  </a:t>
                </a:r>
              </a:p>
            </p:txBody>
          </p:sp>
        </p:grpSp>
        <p:grpSp>
          <p:nvGrpSpPr>
            <p:cNvPr id="26" name="Group 39"/>
            <p:cNvGrpSpPr/>
            <p:nvPr/>
          </p:nvGrpSpPr>
          <p:grpSpPr>
            <a:xfrm>
              <a:off x="1084854" y="4580696"/>
              <a:ext cx="2043885" cy="1439107"/>
              <a:chOff x="1048221" y="1075496"/>
              <a:chExt cx="2043885" cy="1439107"/>
            </a:xfrm>
          </p:grpSpPr>
          <p:sp>
            <p:nvSpPr>
              <p:cNvPr id="27" name="Pentagon 26"/>
              <p:cNvSpPr/>
              <p:nvPr/>
            </p:nvSpPr>
            <p:spPr>
              <a:xfrm rot="5400000">
                <a:off x="1427467" y="849965"/>
                <a:ext cx="1371603" cy="1957674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0800000">
                <a:off x="1048221" y="1075496"/>
                <a:ext cx="20438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Risk Characterization</a:t>
                </a:r>
              </a:p>
              <a:p>
                <a:pPr algn="ctr"/>
                <a:r>
                  <a:rPr lang="en-US" sz="800" dirty="0"/>
                  <a:t>-</a:t>
                </a:r>
              </a:p>
              <a:p>
                <a:pPr algn="ctr"/>
                <a:r>
                  <a:rPr lang="en-US" sz="1200" i="1" dirty="0"/>
                  <a:t>What are the risks relative to a threshold? How do they compare to other alternatives?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962400" y="1676400"/>
            <a:ext cx="121920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970801" y="3262090"/>
            <a:ext cx="1475232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Modeling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9217" y="4708377"/>
            <a:ext cx="24384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</a:t>
            </a:r>
          </a:p>
          <a:p>
            <a:pPr algn="ctr"/>
            <a:r>
              <a:rPr lang="en-US" sz="2400" dirty="0"/>
              <a:t>Collection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78034" y="1921698"/>
            <a:ext cx="1860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Management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7200" y="154961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33C6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Data-Driven Integration</a:t>
            </a:r>
            <a:endParaRPr lang="en-US" kern="0" dirty="0"/>
          </a:p>
        </p:txBody>
      </p:sp>
      <p:sp>
        <p:nvSpPr>
          <p:cNvPr id="39" name="TextBox 38"/>
          <p:cNvSpPr txBox="1"/>
          <p:nvPr/>
        </p:nvSpPr>
        <p:spPr>
          <a:xfrm>
            <a:off x="5486400" y="63246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Linkov et al., 2014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969760" y="6508750"/>
            <a:ext cx="2133600" cy="365125"/>
          </a:xfrm>
        </p:spPr>
        <p:txBody>
          <a:bodyPr/>
          <a:lstStyle/>
          <a:p>
            <a:fld id="{0C226585-6576-4477-95E9-ADDBDC4C78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7213"/>
      </p:ext>
    </p:extLst>
  </p:cSld>
  <p:clrMapOvr>
    <a:masterClrMapping/>
  </p:clrMapOvr>
</p:sld>
</file>

<file path=ppt/theme/theme1.xml><?xml version="1.0" encoding="utf-8"?>
<a:theme xmlns:a="http://schemas.openxmlformats.org/drawingml/2006/main" name="NNI ppt slide template 5.23.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NNI ppt slide template 5.23.11</Template>
  <TotalTime>5998</TotalTime>
  <Words>445</Words>
  <Application>Microsoft Office PowerPoint</Application>
  <PresentationFormat>On-screen Show (4:3)</PresentationFormat>
  <Paragraphs>86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Eurostile</vt:lpstr>
      <vt:lpstr>Times New Roman</vt:lpstr>
      <vt:lpstr>Wingdings</vt:lpstr>
      <vt:lpstr>NNI ppt slide template 5.23.11</vt:lpstr>
      <vt:lpstr>Custom Design</vt:lpstr>
      <vt:lpstr>Roundtable Discussion:  Connecting the Pieces</vt:lpstr>
      <vt:lpstr>PowerPoint Presentation</vt:lpstr>
      <vt:lpstr>Ways to Connect the Pieces:  Bottom-Up</vt:lpstr>
      <vt:lpstr>PowerPoint Presentation</vt:lpstr>
      <vt:lpstr>Ways to Connect the Pieces Top-Down</vt:lpstr>
      <vt:lpstr>PowerPoint Presentation</vt:lpstr>
      <vt:lpstr>Application Example</vt:lpstr>
      <vt:lpstr>Approaches to Bringing Pieces Together</vt:lpstr>
      <vt:lpstr>PowerPoint Presentation</vt:lpstr>
      <vt:lpstr>PowerPoint Presentation</vt:lpstr>
    </vt:vector>
  </TitlesOfParts>
  <Company>NSF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mepstein</dc:creator>
  <cp:lastModifiedBy>Linkov, Igor CIV (US)</cp:lastModifiedBy>
  <cp:revision>241</cp:revision>
  <dcterms:created xsi:type="dcterms:W3CDTF">2011-08-15T21:11:14Z</dcterms:created>
  <dcterms:modified xsi:type="dcterms:W3CDTF">2018-10-02T18:30:57Z</dcterms:modified>
</cp:coreProperties>
</file>