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728" r:id="rId5"/>
    <p:sldMasterId id="2147483752" r:id="rId6"/>
  </p:sldMasterIdLst>
  <p:notesMasterIdLst>
    <p:notesMasterId r:id="rId18"/>
  </p:notesMasterIdLst>
  <p:handoutMasterIdLst>
    <p:handoutMasterId r:id="rId19"/>
  </p:handoutMasterIdLst>
  <p:sldIdLst>
    <p:sldId id="260" r:id="rId7"/>
    <p:sldId id="336" r:id="rId8"/>
    <p:sldId id="430" r:id="rId9"/>
    <p:sldId id="427" r:id="rId10"/>
    <p:sldId id="432" r:id="rId11"/>
    <p:sldId id="431" r:id="rId12"/>
    <p:sldId id="433" r:id="rId13"/>
    <p:sldId id="434" r:id="rId14"/>
    <p:sldId id="429" r:id="rId15"/>
    <p:sldId id="435" r:id="rId16"/>
    <p:sldId id="42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6">
          <p15:clr>
            <a:srgbClr val="A4A3A4"/>
          </p15:clr>
        </p15:guide>
        <p15:guide id="2" orient="horz" pos="3889">
          <p15:clr>
            <a:srgbClr val="A4A3A4"/>
          </p15:clr>
        </p15:guide>
        <p15:guide id="3" orient="horz" pos="2381">
          <p15:clr>
            <a:srgbClr val="A4A3A4"/>
          </p15:clr>
        </p15:guide>
        <p15:guide id="4" orient="horz" pos="1622">
          <p15:clr>
            <a:srgbClr val="A4A3A4"/>
          </p15:clr>
        </p15:guide>
        <p15:guide id="5" orient="horz" pos="3138">
          <p15:clr>
            <a:srgbClr val="A4A3A4"/>
          </p15:clr>
        </p15:guide>
        <p15:guide id="6" pos="2880">
          <p15:clr>
            <a:srgbClr val="A4A3A4"/>
          </p15:clr>
        </p15:guide>
        <p15:guide id="7" pos="287">
          <p15:clr>
            <a:srgbClr val="A4A3A4"/>
          </p15:clr>
        </p15:guide>
        <p15:guide id="8" pos="5473">
          <p15:clr>
            <a:srgbClr val="A4A3A4"/>
          </p15:clr>
        </p15:guide>
        <p15:guide id="9" pos="1586">
          <p15:clr>
            <a:srgbClr val="A4A3A4"/>
          </p15:clr>
        </p15:guide>
        <p15:guide id="10" pos="4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500"/>
    <a:srgbClr val="70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86830" autoAdjust="0"/>
  </p:normalViewPr>
  <p:slideViewPr>
    <p:cSldViewPr snapToGrid="0">
      <p:cViewPr>
        <p:scale>
          <a:sx n="60" d="100"/>
          <a:sy n="60" d="100"/>
        </p:scale>
        <p:origin x="1728" y="168"/>
      </p:cViewPr>
      <p:guideLst>
        <p:guide orient="horz" pos="866"/>
        <p:guide orient="horz" pos="3889"/>
        <p:guide orient="horz" pos="2381"/>
        <p:guide orient="horz" pos="1622"/>
        <p:guide orient="horz" pos="3138"/>
        <p:guide pos="2880"/>
        <p:guide pos="287"/>
        <p:guide pos="5473"/>
        <p:guide pos="1586"/>
        <p:guide pos="4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2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9A080766-0BF8-8348-AE6A-8A4A559F6D3E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AEF710-8C28-6546-9604-880FB4645B21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DA9E2A-8607-5C4E-8C0A-43148951D912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7"/>
            <a:ext cx="3886200" cy="4343400"/>
          </a:xfrm>
        </p:spPr>
        <p:txBody>
          <a:bodyPr lIns="0" tIns="0" bIns="0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1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605C4-A25A-B649-99D1-F205BCD3665C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6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CD72E9-4AED-4D4C-8150-C415CA6AC4E9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F589BE-4EC2-DF4F-9D75-1E8273666669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72722D68-B255-A94C-A3CB-3E687CBC89EF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316991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D11E647B-2526-554A-8D8B-54D170A77B52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5516A233-C441-7B49-8728-983BDB24CC5F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9ADF8008-A3A8-D94F-BA03-3F18FE570F74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8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AB913CE7-CFD7-D244-9CF5-91B28CB73AAE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2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571B0C3B-3A7D-3848-B824-737E096AF391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3613C8CB-43D8-CE4B-9FBA-0A4A4D7DDC27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295A8C86-62E8-7241-8327-8973F14C6094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4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A67F5DE3-4E7A-1F49-B8B8-4C0F1552EA37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76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BC5D5528-8E4A-A64F-9E68-AD02791E3931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06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6B83080-A0DC-A846-88CA-CAA893C02D37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37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CCEC056-3BC1-D941-A53E-3A2C2BC72558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9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CB5865-558E-8649-88A9-CBCFE3470DB8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44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08459BF-80C7-FA41-AED7-562070351A38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9B1E557-D2DE-C740-9A28-CB1872EDE0F8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0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5A4E209-819E-4847-8C73-FACD00174565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F4FDA3-C98B-EA4E-8817-64F4090BAB92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6352874-118B-E24F-968D-2511B069207B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4F218C-213B-C54B-9A93-DEA1EC18DD65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327CC7-BEE1-6F4A-B167-5B675BDE4CB4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5F552-8AF0-DD42-87C9-F351B1EED456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54C3BD-BE20-C04F-8E15-2D5F58D27A5A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3ED6A-AF32-2143-8579-8C1FA3A63491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9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 lIns="0" t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E5567-F82B-8343-9977-CC67B775D68A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84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FF9BB-A143-C145-BA9C-30105BB17E36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4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7B99E-ACA9-3B49-9F4E-9CFF45A7F14A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B9E8E-6868-BD41-B75D-7F7725F1694F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3E66C-72C2-1240-90D0-E7332024CCF6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10619-C3DC-1742-8D97-AA04E4DA4882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8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 lIns="0" t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472385-6839-5048-9797-D8A0E313B101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2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C28F-3273-5C49-95C3-ED78200C4FB4}" type="datetime4">
              <a:rPr lang="en-US" smtClean="0"/>
              <a:pPr/>
              <a:t>October 10,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7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7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6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71232" y="128016"/>
            <a:ext cx="1444752" cy="7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7618D9BF-6AE6-5E41-A978-E5BD65476E9F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56612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9ED044F3-2776-D54C-89C7-4C75660FFBCE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71232" y="128016"/>
            <a:ext cx="1444752" cy="7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rdan.smith@pnnl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dose.pnnl.gov/default.aspx?topic=ISD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dose.pnnl.gov/default.aspx?topic=ISD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hyperlink" Target="https://www.ara.com/products/multiple-path-particle-dosimetry-model-mppd-v-3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48F3-942F-C140-BCD9-ECFB60FA0ABF}" type="datetime4">
              <a:rPr lang="en-US" smtClean="0"/>
              <a:pPr/>
              <a:t>October 10, 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655151"/>
            <a:ext cx="9144000" cy="2677656"/>
          </a:xfrm>
        </p:spPr>
        <p:txBody>
          <a:bodyPr/>
          <a:lstStyle/>
          <a:p>
            <a:r>
              <a:rPr lang="en-US" sz="3800" dirty="0"/>
              <a:t>Dosimetry models to align nanoparticle dose across systems for better risk assessment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4695825"/>
            <a:ext cx="8229600" cy="457200"/>
          </a:xfrm>
        </p:spPr>
        <p:txBody>
          <a:bodyPr>
            <a:noAutofit/>
          </a:bodyPr>
          <a:lstStyle/>
          <a:p>
            <a:r>
              <a:rPr lang="en-US" sz="1600" cap="none" dirty="0" smtClean="0"/>
              <a:t>Jordan Ned Smith</a:t>
            </a:r>
          </a:p>
          <a:p>
            <a:r>
              <a:rPr lang="en-US" sz="1600" cap="none" dirty="0" smtClean="0">
                <a:hlinkClick r:id="rId2"/>
              </a:rPr>
              <a:t>jordan.smith@pnnl.gov</a:t>
            </a:r>
            <a:r>
              <a:rPr lang="en-US" sz="1600" cap="none" dirty="0" smtClean="0"/>
              <a:t> </a:t>
            </a:r>
            <a:endParaRPr lang="en-US" sz="1600" cap="non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Pacific Northwest National Laboratory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Richland, WA,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296561"/>
          </a:xfrm>
        </p:spPr>
        <p:txBody>
          <a:bodyPr/>
          <a:lstStyle/>
          <a:p>
            <a:r>
              <a:rPr lang="en-US" dirty="0" smtClean="0"/>
              <a:t>Dose makes the poison</a:t>
            </a:r>
          </a:p>
          <a:p>
            <a:r>
              <a:rPr lang="en-US" dirty="0" smtClean="0"/>
              <a:t>In order to realize </a:t>
            </a:r>
            <a:r>
              <a:rPr lang="en-US" dirty="0" err="1" smtClean="0"/>
              <a:t>Tox</a:t>
            </a:r>
            <a:r>
              <a:rPr lang="en-US" dirty="0" smtClean="0"/>
              <a:t> 21 vision, we need </a:t>
            </a:r>
            <a:r>
              <a:rPr lang="en-US" dirty="0" smtClean="0"/>
              <a:t>to understand nanoparticle </a:t>
            </a:r>
            <a:r>
              <a:rPr lang="en-US" dirty="0" smtClean="0"/>
              <a:t>dose</a:t>
            </a:r>
            <a:endParaRPr lang="en-US" dirty="0" smtClean="0"/>
          </a:p>
          <a:p>
            <a:r>
              <a:rPr lang="en-US" dirty="0" smtClean="0"/>
              <a:t>Dosimetry models exist </a:t>
            </a:r>
            <a:r>
              <a:rPr lang="en-US" dirty="0" smtClean="0"/>
              <a:t>to predict</a:t>
            </a:r>
            <a:r>
              <a:rPr lang="en-US" dirty="0" smtClean="0"/>
              <a:t> </a:t>
            </a:r>
            <a:r>
              <a:rPr lang="en-US" dirty="0" err="1" smtClean="0"/>
              <a:t>nano</a:t>
            </a:r>
            <a:r>
              <a:rPr lang="en-US" dirty="0" smtClean="0"/>
              <a:t> dose </a:t>
            </a:r>
          </a:p>
          <a:p>
            <a:pPr lvl="1"/>
            <a:r>
              <a:rPr lang="en-US" dirty="0" smtClean="0"/>
              <a:t>Conventional cell cultures</a:t>
            </a:r>
          </a:p>
          <a:p>
            <a:pPr lvl="2"/>
            <a:r>
              <a:rPr lang="en-US" dirty="0" smtClean="0"/>
              <a:t>MPPD version needed for air liquid interface assays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Animal models</a:t>
            </a:r>
          </a:p>
          <a:p>
            <a:pPr lvl="1"/>
            <a:r>
              <a:rPr lang="en-US" dirty="0" smtClean="0"/>
              <a:t>Humans</a:t>
            </a:r>
          </a:p>
          <a:p>
            <a:pPr lvl="2"/>
            <a:r>
              <a:rPr lang="en-US" dirty="0" smtClean="0"/>
              <a:t>Includes children geometries</a:t>
            </a:r>
            <a:endParaRPr lang="en-US" dirty="0" smtClean="0"/>
          </a:p>
          <a:p>
            <a:r>
              <a:rPr lang="en-US" dirty="0"/>
              <a:t>Models can be used to </a:t>
            </a:r>
            <a:r>
              <a:rPr lang="en-US" dirty="0" smtClean="0"/>
              <a:t>design toxicity </a:t>
            </a:r>
            <a:r>
              <a:rPr lang="en-US" i="1" dirty="0"/>
              <a:t>in vitro </a:t>
            </a:r>
            <a:r>
              <a:rPr lang="en-US" dirty="0"/>
              <a:t>assays based on exposure </a:t>
            </a:r>
            <a:r>
              <a:rPr lang="en-US" dirty="0" smtClean="0"/>
              <a:t>assessments</a:t>
            </a:r>
            <a:endParaRPr lang="en-US" dirty="0" smtClean="0"/>
          </a:p>
          <a:p>
            <a:r>
              <a:rPr lang="en-US" dirty="0" smtClean="0"/>
              <a:t>Aligning </a:t>
            </a:r>
            <a:r>
              <a:rPr lang="en-US" dirty="0" smtClean="0"/>
              <a:t>dose across systems is essential for successful risk </a:t>
            </a:r>
            <a:r>
              <a:rPr lang="en-US" dirty="0" smtClean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5887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38472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9" name="Picture 4" descr="https://upload.wikimedia.org/wikipedia/commons/thumb/b/b6/Pacific_Northwest_National_Laboratory_%28PNNL%29_Richland_Campus_Entrance.jpg/800px-Pacific_Northwest_National_Laboratory_%28PNNL%29_Richland_Campus_Ent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27" y="64818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jordan.smith@pnnl.gov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384721"/>
          </a:xfrm>
        </p:spPr>
        <p:txBody>
          <a:bodyPr/>
          <a:lstStyle/>
          <a:p>
            <a:r>
              <a:rPr lang="en-US" dirty="0" smtClean="0"/>
              <a:t>The dose makes the poison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05375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384721"/>
          </a:xfrm>
        </p:spPr>
        <p:txBody>
          <a:bodyPr/>
          <a:lstStyle/>
          <a:p>
            <a:r>
              <a:rPr lang="en-US" i="1" dirty="0" smtClean="0"/>
              <a:t>In vitro</a:t>
            </a:r>
            <a:r>
              <a:rPr lang="en-US" dirty="0" smtClean="0"/>
              <a:t> </a:t>
            </a:r>
            <a:r>
              <a:rPr lang="en-US" dirty="0" err="1" smtClean="0"/>
              <a:t>nanotoxicology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15" y="1556485"/>
            <a:ext cx="5322771" cy="43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384721"/>
          </a:xfrm>
        </p:spPr>
        <p:txBody>
          <a:bodyPr/>
          <a:lstStyle/>
          <a:p>
            <a:r>
              <a:rPr lang="en-US" dirty="0" smtClean="0"/>
              <a:t>Nanoparticle transport processes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410" r="2521" b="793"/>
          <a:stretch/>
        </p:blipFill>
        <p:spPr bwMode="auto">
          <a:xfrm>
            <a:off x="2189748" y="1309998"/>
            <a:ext cx="4764505" cy="495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403007"/>
            <a:ext cx="5852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Teeguarden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2007.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Sci.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95(2): 300-312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DeLoid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2014.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Nat.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5, 3514</a:t>
            </a:r>
          </a:p>
        </p:txBody>
      </p:sp>
    </p:spTree>
    <p:extLst>
      <p:ext uri="{BB962C8B-B14F-4D97-AF65-F5344CB8AC3E}">
        <p14:creationId xmlns:p14="http://schemas.microsoft.com/office/powerpoint/2010/main" val="8716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769441"/>
          </a:xfrm>
        </p:spPr>
        <p:txBody>
          <a:bodyPr/>
          <a:lstStyle/>
          <a:p>
            <a:r>
              <a:rPr lang="it-IT" i="1" dirty="0"/>
              <a:t>In </a:t>
            </a:r>
            <a:r>
              <a:rPr lang="it-IT" i="1" dirty="0" smtClean="0"/>
              <a:t>vitro</a:t>
            </a:r>
            <a:r>
              <a:rPr lang="it-IT" dirty="0" smtClean="0"/>
              <a:t> sediment diffusion </a:t>
            </a:r>
            <a:r>
              <a:rPr lang="it-IT" dirty="0"/>
              <a:t>and </a:t>
            </a:r>
            <a:r>
              <a:rPr lang="it-IT" dirty="0" smtClean="0"/>
              <a:t>dosimetry </a:t>
            </a:r>
            <a:r>
              <a:rPr lang="it-IT" dirty="0"/>
              <a:t>(ISDD</a:t>
            </a:r>
            <a:r>
              <a:rPr lang="it-IT" dirty="0" smtClean="0"/>
              <a:t>)</a:t>
            </a:r>
            <a:r>
              <a:rPr lang="en-US" dirty="0" smtClean="0"/>
              <a:t> model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293913" y="1440661"/>
            <a:ext cx="4846460" cy="4406307"/>
            <a:chOff x="5327904" y="1483682"/>
            <a:chExt cx="3816097" cy="3469520"/>
          </a:xfrm>
        </p:grpSpPr>
        <p:sp>
          <p:nvSpPr>
            <p:cNvPr id="7" name="Rectangle 6"/>
            <p:cNvSpPr/>
            <p:nvPr/>
          </p:nvSpPr>
          <p:spPr>
            <a:xfrm>
              <a:off x="5403273" y="1483682"/>
              <a:ext cx="3740728" cy="3469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904" y="2063014"/>
              <a:ext cx="3700463" cy="277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403005"/>
            <a:ext cx="5852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Hinderliter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2010.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7(1) 36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Cohen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2014 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Toxicol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(11) 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965148"/>
            <a:ext cx="5595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nanodose.pnnl.gov/default.aspx?topic=ISDD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384721"/>
          </a:xfrm>
        </p:spPr>
        <p:txBody>
          <a:bodyPr/>
          <a:lstStyle/>
          <a:p>
            <a:r>
              <a:rPr lang="en-US" dirty="0" smtClean="0"/>
              <a:t>ISD3: Implications of dissolution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239871" y="1633948"/>
            <a:ext cx="6398795" cy="4248986"/>
            <a:chOff x="533400" y="533400"/>
            <a:chExt cx="5334000" cy="3541931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533400"/>
              <a:ext cx="5334000" cy="3541931"/>
              <a:chOff x="533400" y="533400"/>
              <a:chExt cx="5334000" cy="354193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224" b="12443"/>
              <a:stretch/>
            </p:blipFill>
            <p:spPr>
              <a:xfrm>
                <a:off x="1295400" y="1005840"/>
                <a:ext cx="4572000" cy="237744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371600" y="3429000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sedimentation and diffusion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971800" y="3429000"/>
                <a:ext cx="13151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dissolution and ion release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495800" y="34290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and ion uptake by cells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1143000" y="1066800"/>
                <a:ext cx="0" cy="17526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990600" y="2819400"/>
                <a:ext cx="3048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990600" y="1066800"/>
                <a:ext cx="3048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533400" y="1563469"/>
                <a:ext cx="7620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 column height</a:t>
                </a:r>
                <a:endParaRPr lang="en-US" sz="1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1447800" y="914400"/>
                <a:ext cx="4343400" cy="0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276600" y="533400"/>
                <a:ext cx="7620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endParaRPr lang="en-US" sz="1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>
              <a:off x="1905000" y="19812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133600" y="13716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362200" y="20574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600200" y="21336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600200" y="16002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667000" y="17526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572000" y="26670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953000" y="25908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285232" y="2573867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3200399" y="1371599"/>
              <a:ext cx="105833" cy="143933"/>
            </a:xfrm>
            <a:custGeom>
              <a:avLst/>
              <a:gdLst>
                <a:gd name="connsiteX0" fmla="*/ 0 w 152400"/>
                <a:gd name="connsiteY0" fmla="*/ 198966 h 198966"/>
                <a:gd name="connsiteX1" fmla="*/ 38100 w 152400"/>
                <a:gd name="connsiteY1" fmla="*/ 55033 h 198966"/>
                <a:gd name="connsiteX2" fmla="*/ 152400 w 152400"/>
                <a:gd name="connsiteY2" fmla="*/ 0 h 19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98966">
                  <a:moveTo>
                    <a:pt x="0" y="198966"/>
                  </a:moveTo>
                  <a:cubicBezTo>
                    <a:pt x="6350" y="143580"/>
                    <a:pt x="12700" y="88194"/>
                    <a:pt x="38100" y="55033"/>
                  </a:cubicBezTo>
                  <a:cubicBezTo>
                    <a:pt x="63500" y="21872"/>
                    <a:pt x="107950" y="10936"/>
                    <a:pt x="15240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53832" y="1871133"/>
              <a:ext cx="152400" cy="237068"/>
            </a:xfrm>
            <a:custGeom>
              <a:avLst/>
              <a:gdLst>
                <a:gd name="connsiteX0" fmla="*/ 0 w 152400"/>
                <a:gd name="connsiteY0" fmla="*/ 198966 h 198966"/>
                <a:gd name="connsiteX1" fmla="*/ 38100 w 152400"/>
                <a:gd name="connsiteY1" fmla="*/ 55033 h 198966"/>
                <a:gd name="connsiteX2" fmla="*/ 152400 w 152400"/>
                <a:gd name="connsiteY2" fmla="*/ 0 h 19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98966">
                  <a:moveTo>
                    <a:pt x="0" y="198966"/>
                  </a:moveTo>
                  <a:cubicBezTo>
                    <a:pt x="6350" y="143580"/>
                    <a:pt x="12700" y="88194"/>
                    <a:pt x="38100" y="55033"/>
                  </a:cubicBezTo>
                  <a:cubicBezTo>
                    <a:pt x="63500" y="21872"/>
                    <a:pt x="107950" y="10936"/>
                    <a:pt x="15240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81400" y="1706033"/>
              <a:ext cx="114300" cy="122767"/>
            </a:xfrm>
            <a:custGeom>
              <a:avLst/>
              <a:gdLst>
                <a:gd name="connsiteX0" fmla="*/ 0 w 110338"/>
                <a:gd name="connsiteY0" fmla="*/ 114300 h 114300"/>
                <a:gd name="connsiteX1" fmla="*/ 93133 w 110338"/>
                <a:gd name="connsiteY1" fmla="*/ 76200 h 114300"/>
                <a:gd name="connsiteX2" fmla="*/ 110067 w 110338"/>
                <a:gd name="connsiteY2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338" h="114300">
                  <a:moveTo>
                    <a:pt x="0" y="114300"/>
                  </a:moveTo>
                  <a:cubicBezTo>
                    <a:pt x="37394" y="104775"/>
                    <a:pt x="74789" y="95250"/>
                    <a:pt x="93133" y="76200"/>
                  </a:cubicBezTo>
                  <a:cubicBezTo>
                    <a:pt x="111477" y="57150"/>
                    <a:pt x="110772" y="28575"/>
                    <a:pt x="11006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3962400" y="1515533"/>
              <a:ext cx="45719" cy="160868"/>
            </a:xfrm>
            <a:custGeom>
              <a:avLst/>
              <a:gdLst>
                <a:gd name="connsiteX0" fmla="*/ 0 w 110338"/>
                <a:gd name="connsiteY0" fmla="*/ 114300 h 114300"/>
                <a:gd name="connsiteX1" fmla="*/ 93133 w 110338"/>
                <a:gd name="connsiteY1" fmla="*/ 76200 h 114300"/>
                <a:gd name="connsiteX2" fmla="*/ 110067 w 110338"/>
                <a:gd name="connsiteY2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338" h="114300">
                  <a:moveTo>
                    <a:pt x="0" y="114300"/>
                  </a:moveTo>
                  <a:cubicBezTo>
                    <a:pt x="37394" y="104775"/>
                    <a:pt x="74789" y="95250"/>
                    <a:pt x="93133" y="76200"/>
                  </a:cubicBezTo>
                  <a:cubicBezTo>
                    <a:pt x="111477" y="57150"/>
                    <a:pt x="110772" y="28575"/>
                    <a:pt x="11006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 flipV="1">
              <a:off x="3589869" y="1904999"/>
              <a:ext cx="203194" cy="45719"/>
            </a:xfrm>
            <a:custGeom>
              <a:avLst/>
              <a:gdLst>
                <a:gd name="connsiteX0" fmla="*/ 0 w 110338"/>
                <a:gd name="connsiteY0" fmla="*/ 114300 h 114300"/>
                <a:gd name="connsiteX1" fmla="*/ 93133 w 110338"/>
                <a:gd name="connsiteY1" fmla="*/ 76200 h 114300"/>
                <a:gd name="connsiteX2" fmla="*/ 110067 w 110338"/>
                <a:gd name="connsiteY2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338" h="114300">
                  <a:moveTo>
                    <a:pt x="0" y="114300"/>
                  </a:moveTo>
                  <a:cubicBezTo>
                    <a:pt x="37394" y="104775"/>
                    <a:pt x="74789" y="95250"/>
                    <a:pt x="93133" y="76200"/>
                  </a:cubicBezTo>
                  <a:cubicBezTo>
                    <a:pt x="111477" y="57150"/>
                    <a:pt x="110772" y="28575"/>
                    <a:pt x="11006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486400" y="26670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0" y="6595515"/>
            <a:ext cx="5852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2018.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15(1) 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5907092"/>
            <a:ext cx="584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nanodose.pnnl.gov/default.aspx?topic=ISD3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769441"/>
          </a:xfrm>
        </p:spPr>
        <p:txBody>
          <a:bodyPr/>
          <a:lstStyle/>
          <a:p>
            <a:r>
              <a:rPr lang="en-US" dirty="0" smtClean="0"/>
              <a:t>Enables dose response analysis with various dose metrics</a:t>
            </a:r>
            <a:endParaRPr lang="en-US" dirty="0"/>
          </a:p>
        </p:txBody>
      </p:sp>
      <p:pic>
        <p:nvPicPr>
          <p:cNvPr id="584" name="Picture 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52" y="1362797"/>
            <a:ext cx="5233097" cy="4901087"/>
          </a:xfrm>
          <a:prstGeom prst="rect">
            <a:avLst/>
          </a:prstGeom>
        </p:spPr>
      </p:pic>
      <p:sp>
        <p:nvSpPr>
          <p:cNvPr id="585" name="TextBox 584"/>
          <p:cNvSpPr txBox="1">
            <a:spLocks noChangeArrowheads="1"/>
          </p:cNvSpPr>
          <p:nvPr/>
        </p:nvSpPr>
        <p:spPr bwMode="auto">
          <a:xfrm>
            <a:off x="0" y="6595515"/>
            <a:ext cx="5852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Smith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2018.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Review</a:t>
            </a:r>
          </a:p>
        </p:txBody>
      </p:sp>
    </p:spTree>
    <p:extLst>
      <p:ext uri="{BB962C8B-B14F-4D97-AF65-F5344CB8AC3E}">
        <p14:creationId xmlns:p14="http://schemas.microsoft.com/office/powerpoint/2010/main" val="20883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384721"/>
          </a:xfrm>
        </p:spPr>
        <p:txBody>
          <a:bodyPr/>
          <a:lstStyle/>
          <a:p>
            <a:r>
              <a:rPr lang="en-US" dirty="0" smtClean="0"/>
              <a:t>Including ion only exposures</a:t>
            </a:r>
            <a:endParaRPr lang="en-US" dirty="0"/>
          </a:p>
        </p:txBody>
      </p:sp>
      <p:pic>
        <p:nvPicPr>
          <p:cNvPr id="326" name="Picture 3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12" y="2249154"/>
            <a:ext cx="6011177" cy="2853175"/>
          </a:xfrm>
          <a:prstGeom prst="rect">
            <a:avLst/>
          </a:prstGeom>
        </p:spPr>
      </p:pic>
      <p:sp>
        <p:nvSpPr>
          <p:cNvPr id="327" name="TextBox 326"/>
          <p:cNvSpPr txBox="1">
            <a:spLocks noChangeArrowheads="1"/>
          </p:cNvSpPr>
          <p:nvPr/>
        </p:nvSpPr>
        <p:spPr bwMode="auto">
          <a:xfrm>
            <a:off x="0" y="6595515"/>
            <a:ext cx="5852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Smith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2018.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Review</a:t>
            </a:r>
          </a:p>
        </p:txBody>
      </p:sp>
    </p:spTree>
    <p:extLst>
      <p:ext uri="{BB962C8B-B14F-4D97-AF65-F5344CB8AC3E}">
        <p14:creationId xmlns:p14="http://schemas.microsoft.com/office/powerpoint/2010/main" val="34465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384721"/>
          </a:xfrm>
        </p:spPr>
        <p:txBody>
          <a:bodyPr/>
          <a:lstStyle/>
          <a:p>
            <a:r>
              <a:rPr lang="en-US" dirty="0" smtClean="0"/>
              <a:t>Animal models and humans</a:t>
            </a:r>
            <a:endParaRPr lang="en-US" dirty="0"/>
          </a:p>
        </p:txBody>
      </p:sp>
      <p:pic>
        <p:nvPicPr>
          <p:cNvPr id="2050" name="Picture 2" descr="https://www.ara.com/sites/default/files/images/MPPDLog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8" y="1124346"/>
            <a:ext cx="3835266" cy="12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041517"/>
            <a:ext cx="585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Anjilvel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1995.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Fundam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Appl.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28, 41-50. 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Asgharian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Aerosol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and Tech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34:4, 332-339.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Asgharian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Price 2007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Inhal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19: 1045-1054.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Miller et al. 2016.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Aerosol Sci.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99, 14-26.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7720" y="1418125"/>
            <a:ext cx="452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https://www.ara.com/products/multiple-path-particle-dosimetry-model-mppd-v-304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590" y="2584640"/>
            <a:ext cx="3200400" cy="346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199" y="2669151"/>
            <a:ext cx="3200400" cy="3293233"/>
          </a:xfrm>
          <a:prstGeom prst="rect">
            <a:avLst/>
          </a:prstGeom>
        </p:spPr>
      </p:pic>
      <p:pic>
        <p:nvPicPr>
          <p:cNvPr id="11" name="Picture 4" descr="turbulentdepositionmati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870" y="2784476"/>
            <a:ext cx="2376647" cy="306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4929" y="5739178"/>
            <a:ext cx="2468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Shallow Breathing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4672" y="5739178"/>
            <a:ext cx="2468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Deep Breathing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NL Platinu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NL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A25EED-289C-44B0-8A40-19FEAB5659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63F014-D51D-46E4-BFB0-CAAB1EC1B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46F784-7396-41C2-A003-2D519D7C6BCD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21254</TotalTime>
  <Words>305</Words>
  <Application>Microsoft Office PowerPoint</Application>
  <PresentationFormat>On-screen Show (4:3)</PresentationFormat>
  <Paragraphs>49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PNNL Platinum Theme</vt:lpstr>
      <vt:lpstr>PNNL Silver Theme</vt:lpstr>
      <vt:lpstr>PNNL White Theme</vt:lpstr>
      <vt:lpstr>Dosimetry models to align nanoparticle dose across systems for better risk assessment </vt:lpstr>
      <vt:lpstr>The dose makes the poison</vt:lpstr>
      <vt:lpstr>In vitro nanotoxicology</vt:lpstr>
      <vt:lpstr>Nanoparticle transport processes</vt:lpstr>
      <vt:lpstr>In vitro sediment diffusion and dosimetry (ISDD) model</vt:lpstr>
      <vt:lpstr>ISD3: Implications of dissolution</vt:lpstr>
      <vt:lpstr>Enables dose response analysis with various dose metrics</vt:lpstr>
      <vt:lpstr>Including ion only exposures</vt:lpstr>
      <vt:lpstr>Animal models and humans</vt:lpstr>
      <vt:lpstr>Conclusions</vt:lpstr>
      <vt:lpstr>Questions?</vt:lpstr>
    </vt:vector>
  </TitlesOfParts>
  <Company>Pacific Northwest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DeGraaf</dc:creator>
  <cp:lastModifiedBy>Smith, Jordan N</cp:lastModifiedBy>
  <cp:revision>582</cp:revision>
  <dcterms:created xsi:type="dcterms:W3CDTF">2011-07-01T00:09:34Z</dcterms:created>
  <dcterms:modified xsi:type="dcterms:W3CDTF">2018-10-10T12:07:29Z</dcterms:modified>
</cp:coreProperties>
</file>