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custDataLst>
    <p:tags r:id="rId1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0C533A"/>
    <a:srgbClr val="06433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96" d="100"/>
          <a:sy n="96" d="100"/>
        </p:scale>
        <p:origin x="586" y="82"/>
      </p:cViewPr>
      <p:guideLst>
        <p:guide orient="horz" pos="2184"/>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63F53-D83C-4E7B-966C-23864F22A0E0}" type="datetimeFigureOut">
              <a:rPr lang="en-US" smtClean="0"/>
              <a:t>10/19/2018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F8BB9-95B8-490B-A0DA-4D3A1474985C}" type="slidenum">
              <a:rPr lang="en-US" smtClean="0"/>
              <a:t>‹#›</a:t>
            </a:fld>
            <a:endParaRPr lang="en-US"/>
          </a:p>
        </p:txBody>
      </p:sp>
    </p:spTree>
    <p:extLst>
      <p:ext uri="{BB962C8B-B14F-4D97-AF65-F5344CB8AC3E}">
        <p14:creationId xmlns:p14="http://schemas.microsoft.com/office/powerpoint/2010/main" val="1592819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Nanoparticles release into water or soil, interacting with microorganisms that</a:t>
            </a:r>
            <a:r>
              <a:rPr lang="en-US" altLang="zh-CN" baseline="0" dirty="0" smtClean="0"/>
              <a:t> </a:t>
            </a:r>
            <a:r>
              <a:rPr lang="en-US" altLang="zh-CN" baseline="0" dirty="0" err="1" smtClean="0"/>
              <a:t>biodegradate</a:t>
            </a:r>
            <a:r>
              <a:rPr lang="en-US" altLang="zh-CN" baseline="0" dirty="0" smtClean="0"/>
              <a:t> the polymer, will nanoparticles affect those </a:t>
            </a:r>
            <a:r>
              <a:rPr lang="en-US" altLang="zh-CN" baseline="0" dirty="0" err="1" smtClean="0"/>
              <a:t>microoganisms</a:t>
            </a:r>
            <a:r>
              <a:rPr lang="en-US" altLang="zh-CN" baseline="0" dirty="0" smtClean="0"/>
              <a:t>? If they do affect, they will compromise the biodegradation process. (point at that area, water soil..)</a:t>
            </a:r>
          </a:p>
          <a:p>
            <a:r>
              <a:rPr lang="en-US" altLang="zh-CN" baseline="0" dirty="0" smtClean="0"/>
              <a:t>The wide use of </a:t>
            </a:r>
            <a:r>
              <a:rPr lang="en-US" altLang="zh-CN" baseline="0" dirty="0" err="1" smtClean="0"/>
              <a:t>nanocomposites</a:t>
            </a:r>
            <a:r>
              <a:rPr lang="en-US" altLang="zh-CN" baseline="0" dirty="0" smtClean="0"/>
              <a:t> has raised concern about the probable release of nanoparticles exposing the environment and biological systems to those nanoparticles. This image shows how engineered nanoparticles including </a:t>
            </a:r>
            <a:r>
              <a:rPr lang="en-US" altLang="zh-CN" baseline="0" dirty="0" err="1" smtClean="0"/>
              <a:t>nanoclay</a:t>
            </a:r>
            <a:r>
              <a:rPr lang="en-US" altLang="zh-CN" baseline="0" dirty="0" smtClean="0"/>
              <a:t> particles enter the biological system. One route could be via a </a:t>
            </a:r>
            <a:r>
              <a:rPr lang="en-US" altLang="zh-CN" baseline="0" dirty="0" err="1" smtClean="0"/>
              <a:t>nanocomposite</a:t>
            </a:r>
            <a:r>
              <a:rPr lang="en-US" altLang="zh-CN" baseline="0" dirty="0" smtClean="0"/>
              <a:t> packaging in contact with food, the nanoparticles are released into the food which is digested by </a:t>
            </a:r>
            <a:r>
              <a:rPr lang="en-US" altLang="zh-CN" baseline="0" dirty="0" err="1" smtClean="0"/>
              <a:t>humans.Other</a:t>
            </a:r>
            <a:r>
              <a:rPr lang="en-US" altLang="zh-CN" baseline="0" dirty="0" smtClean="0"/>
              <a:t> </a:t>
            </a:r>
            <a:r>
              <a:rPr lang="en-US" altLang="zh-CN" baseline="0" dirty="0" err="1" smtClean="0"/>
              <a:t>rountes</a:t>
            </a:r>
            <a:r>
              <a:rPr lang="en-US" altLang="zh-CN" baseline="0" dirty="0" smtClean="0"/>
              <a:t> could be via consumer goods made of </a:t>
            </a:r>
            <a:r>
              <a:rPr lang="en-US" altLang="zh-CN" baseline="0" dirty="0" err="1" smtClean="0"/>
              <a:t>nanocomposites</a:t>
            </a:r>
            <a:r>
              <a:rPr lang="en-US" altLang="zh-CN" baseline="0" dirty="0" smtClean="0"/>
              <a:t> that are </a:t>
            </a:r>
            <a:r>
              <a:rPr lang="en-US" altLang="zh-CN" baseline="0" dirty="0" err="1" smtClean="0"/>
              <a:t>maunfactured</a:t>
            </a:r>
            <a:r>
              <a:rPr lang="en-US" altLang="zh-CN" baseline="0" dirty="0" smtClean="0"/>
              <a:t> in work place or buried in landfill, the </a:t>
            </a:r>
            <a:r>
              <a:rPr lang="en-US" altLang="zh-CN" baseline="0" dirty="0" err="1" smtClean="0"/>
              <a:t>nanoclay</a:t>
            </a:r>
            <a:r>
              <a:rPr lang="en-US" altLang="zh-CN" baseline="0" dirty="0" smtClean="0"/>
              <a:t> particles are released into the </a:t>
            </a:r>
            <a:r>
              <a:rPr lang="en-US" altLang="zh-CN" baseline="0" dirty="0" err="1" smtClean="0"/>
              <a:t>surrouding</a:t>
            </a:r>
            <a:r>
              <a:rPr lang="en-US" altLang="zh-CN" baseline="0" dirty="0" smtClean="0"/>
              <a:t> </a:t>
            </a:r>
            <a:r>
              <a:rPr lang="en-US" altLang="zh-CN" baseline="0" dirty="0" err="1" smtClean="0"/>
              <a:t>enviroments</a:t>
            </a:r>
            <a:r>
              <a:rPr lang="en-US" altLang="zh-CN" baseline="0" dirty="0" smtClean="0"/>
              <a:t> such as </a:t>
            </a:r>
            <a:r>
              <a:rPr lang="en-US" altLang="zh-CN" baseline="0" dirty="0" err="1" smtClean="0"/>
              <a:t>atmoresphere</a:t>
            </a:r>
            <a:r>
              <a:rPr lang="en-US" altLang="zh-CN" baseline="0" dirty="0" smtClean="0"/>
              <a:t>, water or soil, and finally reach plants, animals or humans. Once the nanoparticles enter the biological system, they may interact with living tissues or cells, causing some undesired health effects. Go to next slide….</a:t>
            </a:r>
            <a:endParaRPr lang="zh-CN" altLang="en-US" dirty="0"/>
          </a:p>
        </p:txBody>
      </p:sp>
      <p:sp>
        <p:nvSpPr>
          <p:cNvPr id="4" name="灯片编号占位符 3"/>
          <p:cNvSpPr>
            <a:spLocks noGrp="1"/>
          </p:cNvSpPr>
          <p:nvPr>
            <p:ph type="sldNum" sz="quarter" idx="10"/>
          </p:nvPr>
        </p:nvSpPr>
        <p:spPr/>
        <p:txBody>
          <a:bodyPr/>
          <a:lstStyle/>
          <a:p>
            <a:fld id="{CD0D9E88-C110-4209-BA13-2A2485ACD8BC}"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438629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additive I concerned in this research is </a:t>
            </a:r>
            <a:r>
              <a:rPr lang="en-US" altLang="zh-CN" dirty="0" err="1" smtClean="0"/>
              <a:t>nanoclay</a:t>
            </a:r>
            <a:r>
              <a:rPr lang="en-US" altLang="zh-CN" dirty="0" smtClean="0"/>
              <a:t>, which</a:t>
            </a:r>
            <a:r>
              <a:rPr lang="en-US" altLang="zh-CN" baseline="0" dirty="0" smtClean="0"/>
              <a:t> is obtained from natural layered silicate minerals with </a:t>
            </a:r>
            <a:r>
              <a:rPr lang="en-US" altLang="zh-CN" baseline="0" dirty="0" err="1" smtClean="0"/>
              <a:t>montmorillonite</a:t>
            </a:r>
            <a:r>
              <a:rPr lang="en-US" altLang="zh-CN" baseline="0" dirty="0" smtClean="0"/>
              <a:t> or MMT as the most common type used in industry scale. The left image shows the MMT clay powder, if we enlarge it, as shown in the middle image, we can see that MMT clay has a layered structure and the clay layers are stacking together to form a big cluster. The right image shows the crystal structure of a clay layer, which is mainly consisted of three elements: O, Si &amp; Al. The space between the layers are called clay gallery containing some </a:t>
            </a:r>
            <a:r>
              <a:rPr lang="en-US" altLang="zh-CN" baseline="0" dirty="0" err="1" smtClean="0"/>
              <a:t>exchangeble</a:t>
            </a:r>
            <a:r>
              <a:rPr lang="en-US" altLang="zh-CN" baseline="0" dirty="0" smtClean="0"/>
              <a:t> ions. Those ions could be replaced by organic surfactants. Go to next slide…  </a:t>
            </a:r>
            <a:endParaRPr lang="zh-CN" altLang="en-US" dirty="0"/>
          </a:p>
        </p:txBody>
      </p:sp>
      <p:sp>
        <p:nvSpPr>
          <p:cNvPr id="4" name="灯片编号占位符 3"/>
          <p:cNvSpPr>
            <a:spLocks noGrp="1"/>
          </p:cNvSpPr>
          <p:nvPr>
            <p:ph type="sldNum" sz="quarter" idx="10"/>
          </p:nvPr>
        </p:nvSpPr>
        <p:spPr/>
        <p:txBody>
          <a:bodyPr/>
          <a:lstStyle/>
          <a:p>
            <a:fld id="{758CB3D5-78C4-4AFE-9361-4D7DEF8D4B97}"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0524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 </a:t>
            </a:r>
            <a:r>
              <a:rPr lang="en-US" dirty="0" err="1" smtClean="0"/>
              <a:t>nanocomposite</a:t>
            </a:r>
            <a:r>
              <a:rPr lang="en-US" dirty="0" smtClean="0"/>
              <a:t> of PP and Nylon with 3% labeled </a:t>
            </a:r>
            <a:r>
              <a:rPr lang="en-US" dirty="0" err="1" smtClean="0"/>
              <a:t>nanoclay</a:t>
            </a:r>
            <a:r>
              <a:rPr lang="en-US" dirty="0" smtClean="0"/>
              <a:t> was produced</a:t>
            </a:r>
          </a:p>
          <a:p>
            <a:endParaRPr lang="en-US" dirty="0" smtClean="0"/>
          </a:p>
          <a:p>
            <a:r>
              <a:rPr lang="en-US" dirty="0" smtClean="0"/>
              <a:t>Two labels were</a:t>
            </a:r>
            <a:r>
              <a:rPr lang="en-US" baseline="0" dirty="0" smtClean="0"/>
              <a:t> considered in case of interference</a:t>
            </a:r>
            <a:endParaRPr lang="en-US" dirty="0" smtClean="0"/>
          </a:p>
          <a:p>
            <a:endParaRPr lang="en-US" dirty="0" smtClean="0"/>
          </a:p>
          <a:p>
            <a:r>
              <a:rPr lang="en-US" dirty="0" smtClean="0"/>
              <a:t>The label withstand the processing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338A88F-756F-4941-B9F8-02B21A837733}" type="slidenum">
              <a:rPr lang="en-US" smtClean="0"/>
              <a:t>5</a:t>
            </a:fld>
            <a:endParaRPr lang="en-US"/>
          </a:p>
        </p:txBody>
      </p:sp>
    </p:spTree>
    <p:extLst>
      <p:ext uri="{BB962C8B-B14F-4D97-AF65-F5344CB8AC3E}">
        <p14:creationId xmlns:p14="http://schemas.microsoft.com/office/powerpoint/2010/main" val="18927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0D9E88-C110-4209-BA13-2A2485ACD8BC}"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7207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38A88F-756F-4941-B9F8-02B21A837733}" type="slidenum">
              <a:rPr lang="en-US" smtClean="0"/>
              <a:t>8</a:t>
            </a:fld>
            <a:endParaRPr lang="en-US"/>
          </a:p>
        </p:txBody>
      </p:sp>
    </p:spTree>
    <p:extLst>
      <p:ext uri="{BB962C8B-B14F-4D97-AF65-F5344CB8AC3E}">
        <p14:creationId xmlns:p14="http://schemas.microsoft.com/office/powerpoint/2010/main" val="3395624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0D9E88-C110-4209-BA13-2A2485ACD8BC}"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5948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Use</a:t>
            </a:r>
            <a:r>
              <a:rPr lang="en-US" altLang="zh-CN" baseline="0" dirty="0" smtClean="0"/>
              <a:t> hyperlink for temp. sonication and solvent type. Put ion for each box..</a:t>
            </a:r>
            <a:endParaRPr lang="zh-CN" altLang="en-US" dirty="0"/>
          </a:p>
        </p:txBody>
      </p:sp>
      <p:sp>
        <p:nvSpPr>
          <p:cNvPr id="4" name="灯片编号占位符 3"/>
          <p:cNvSpPr>
            <a:spLocks noGrp="1"/>
          </p:cNvSpPr>
          <p:nvPr>
            <p:ph type="sldNum" sz="quarter" idx="10"/>
          </p:nvPr>
        </p:nvSpPr>
        <p:spPr/>
        <p:txBody>
          <a:bodyPr/>
          <a:lstStyle/>
          <a:p>
            <a:fld id="{8E8586C9-CCC5-4B81-B959-927DD98C325C}" type="slidenum">
              <a:rPr lang="zh-CN" altLang="en-US" smtClean="0"/>
              <a:t>10</a:t>
            </a:fld>
            <a:endParaRPr lang="zh-CN" altLang="en-US"/>
          </a:p>
        </p:txBody>
      </p:sp>
    </p:spTree>
    <p:extLst>
      <p:ext uri="{BB962C8B-B14F-4D97-AF65-F5344CB8AC3E}">
        <p14:creationId xmlns:p14="http://schemas.microsoft.com/office/powerpoint/2010/main" val="383001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Nanoparticles release into water or soil, interacting with microorganisms that</a:t>
            </a:r>
            <a:r>
              <a:rPr lang="en-US" altLang="zh-CN" baseline="0" dirty="0" smtClean="0"/>
              <a:t> </a:t>
            </a:r>
            <a:r>
              <a:rPr lang="en-US" altLang="zh-CN" baseline="0" dirty="0" err="1" smtClean="0"/>
              <a:t>biodegradate</a:t>
            </a:r>
            <a:r>
              <a:rPr lang="en-US" altLang="zh-CN" baseline="0" dirty="0" smtClean="0"/>
              <a:t> the polymer, will nanoparticles affect those </a:t>
            </a:r>
            <a:r>
              <a:rPr lang="en-US" altLang="zh-CN" baseline="0" dirty="0" err="1" smtClean="0"/>
              <a:t>microoganisms</a:t>
            </a:r>
            <a:r>
              <a:rPr lang="en-US" altLang="zh-CN" baseline="0" dirty="0" smtClean="0"/>
              <a:t>? If they do affect, they will compromise the biodegradation process. (point at that area, water soil..)</a:t>
            </a:r>
          </a:p>
          <a:p>
            <a:r>
              <a:rPr lang="en-US" altLang="zh-CN" baseline="0" dirty="0" smtClean="0"/>
              <a:t>The wide use of </a:t>
            </a:r>
            <a:r>
              <a:rPr lang="en-US" altLang="zh-CN" baseline="0" dirty="0" err="1" smtClean="0"/>
              <a:t>nanocomposites</a:t>
            </a:r>
            <a:r>
              <a:rPr lang="en-US" altLang="zh-CN" baseline="0" dirty="0" smtClean="0"/>
              <a:t> has raised concern about the probable release of nanoparticles exposing the environment and biological systems to those nanoparticles. This image shows how engineered nanoparticles including </a:t>
            </a:r>
            <a:r>
              <a:rPr lang="en-US" altLang="zh-CN" baseline="0" dirty="0" err="1" smtClean="0"/>
              <a:t>nanoclay</a:t>
            </a:r>
            <a:r>
              <a:rPr lang="en-US" altLang="zh-CN" baseline="0" dirty="0" smtClean="0"/>
              <a:t> particles enter the biological system. One route could be via a </a:t>
            </a:r>
            <a:r>
              <a:rPr lang="en-US" altLang="zh-CN" baseline="0" dirty="0" err="1" smtClean="0"/>
              <a:t>nanocomposite</a:t>
            </a:r>
            <a:r>
              <a:rPr lang="en-US" altLang="zh-CN" baseline="0" dirty="0" smtClean="0"/>
              <a:t> packaging in contact with food, the nanoparticles are released into the food which is digested by </a:t>
            </a:r>
            <a:r>
              <a:rPr lang="en-US" altLang="zh-CN" baseline="0" dirty="0" err="1" smtClean="0"/>
              <a:t>humans.Other</a:t>
            </a:r>
            <a:r>
              <a:rPr lang="en-US" altLang="zh-CN" baseline="0" dirty="0" smtClean="0"/>
              <a:t> </a:t>
            </a:r>
            <a:r>
              <a:rPr lang="en-US" altLang="zh-CN" baseline="0" dirty="0" err="1" smtClean="0"/>
              <a:t>rountes</a:t>
            </a:r>
            <a:r>
              <a:rPr lang="en-US" altLang="zh-CN" baseline="0" dirty="0" smtClean="0"/>
              <a:t> could be via consumer goods made of </a:t>
            </a:r>
            <a:r>
              <a:rPr lang="en-US" altLang="zh-CN" baseline="0" dirty="0" err="1" smtClean="0"/>
              <a:t>nanocomposites</a:t>
            </a:r>
            <a:r>
              <a:rPr lang="en-US" altLang="zh-CN" baseline="0" dirty="0" smtClean="0"/>
              <a:t> that are </a:t>
            </a:r>
            <a:r>
              <a:rPr lang="en-US" altLang="zh-CN" baseline="0" dirty="0" err="1" smtClean="0"/>
              <a:t>maunfactured</a:t>
            </a:r>
            <a:r>
              <a:rPr lang="en-US" altLang="zh-CN" baseline="0" dirty="0" smtClean="0"/>
              <a:t> in work place or buried in landfill, the </a:t>
            </a:r>
            <a:r>
              <a:rPr lang="en-US" altLang="zh-CN" baseline="0" dirty="0" err="1" smtClean="0"/>
              <a:t>nanoclay</a:t>
            </a:r>
            <a:r>
              <a:rPr lang="en-US" altLang="zh-CN" baseline="0" dirty="0" smtClean="0"/>
              <a:t> particles are released into the </a:t>
            </a:r>
            <a:r>
              <a:rPr lang="en-US" altLang="zh-CN" baseline="0" dirty="0" err="1" smtClean="0"/>
              <a:t>surrouding</a:t>
            </a:r>
            <a:r>
              <a:rPr lang="en-US" altLang="zh-CN" baseline="0" dirty="0" smtClean="0"/>
              <a:t> </a:t>
            </a:r>
            <a:r>
              <a:rPr lang="en-US" altLang="zh-CN" baseline="0" dirty="0" err="1" smtClean="0"/>
              <a:t>enviroments</a:t>
            </a:r>
            <a:r>
              <a:rPr lang="en-US" altLang="zh-CN" baseline="0" dirty="0" smtClean="0"/>
              <a:t> such as </a:t>
            </a:r>
            <a:r>
              <a:rPr lang="en-US" altLang="zh-CN" baseline="0" dirty="0" err="1" smtClean="0"/>
              <a:t>atmoresphere</a:t>
            </a:r>
            <a:r>
              <a:rPr lang="en-US" altLang="zh-CN" baseline="0" dirty="0" smtClean="0"/>
              <a:t>, water or soil, and finally reach plants, animals or humans. Once the nanoparticles enter the biological system, they may interact with living tissues or cells, causing some undesired health effects. Go to next slide….</a:t>
            </a:r>
            <a:endParaRPr lang="zh-CN" altLang="en-US" dirty="0"/>
          </a:p>
        </p:txBody>
      </p:sp>
      <p:sp>
        <p:nvSpPr>
          <p:cNvPr id="4" name="灯片编号占位符 3"/>
          <p:cNvSpPr>
            <a:spLocks noGrp="1"/>
          </p:cNvSpPr>
          <p:nvPr>
            <p:ph type="sldNum" sz="quarter" idx="10"/>
          </p:nvPr>
        </p:nvSpPr>
        <p:spPr/>
        <p:txBody>
          <a:bodyPr/>
          <a:lstStyle/>
          <a:p>
            <a:fld id="{CD0D9E88-C110-4209-BA13-2A2485ACD8BC}"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03995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Nanoparticles release into water or soil, interacting with microorganisms that</a:t>
            </a:r>
            <a:r>
              <a:rPr lang="en-US" altLang="zh-CN" baseline="0" dirty="0" smtClean="0"/>
              <a:t> </a:t>
            </a:r>
            <a:r>
              <a:rPr lang="en-US" altLang="zh-CN" baseline="0" dirty="0" err="1" smtClean="0"/>
              <a:t>biodegradate</a:t>
            </a:r>
            <a:r>
              <a:rPr lang="en-US" altLang="zh-CN" baseline="0" dirty="0" smtClean="0"/>
              <a:t> the polymer, will nanoparticles affect those </a:t>
            </a:r>
            <a:r>
              <a:rPr lang="en-US" altLang="zh-CN" baseline="0" dirty="0" err="1" smtClean="0"/>
              <a:t>microoganisms</a:t>
            </a:r>
            <a:r>
              <a:rPr lang="en-US" altLang="zh-CN" baseline="0" dirty="0" smtClean="0"/>
              <a:t>? If they do affect, they will compromise the biodegradation process. (point at that area, water soil..)</a:t>
            </a:r>
          </a:p>
          <a:p>
            <a:r>
              <a:rPr lang="en-US" altLang="zh-CN" baseline="0" dirty="0" smtClean="0"/>
              <a:t>The wide use of </a:t>
            </a:r>
            <a:r>
              <a:rPr lang="en-US" altLang="zh-CN" baseline="0" dirty="0" err="1" smtClean="0"/>
              <a:t>nanocomposites</a:t>
            </a:r>
            <a:r>
              <a:rPr lang="en-US" altLang="zh-CN" baseline="0" dirty="0" smtClean="0"/>
              <a:t> has raised concern about the probable release of nanoparticles exposing the environment and biological systems to those nanoparticles. This image shows how engineered nanoparticles including </a:t>
            </a:r>
            <a:r>
              <a:rPr lang="en-US" altLang="zh-CN" baseline="0" dirty="0" err="1" smtClean="0"/>
              <a:t>nanoclay</a:t>
            </a:r>
            <a:r>
              <a:rPr lang="en-US" altLang="zh-CN" baseline="0" dirty="0" smtClean="0"/>
              <a:t> particles enter the biological system. One route could be via a </a:t>
            </a:r>
            <a:r>
              <a:rPr lang="en-US" altLang="zh-CN" baseline="0" dirty="0" err="1" smtClean="0"/>
              <a:t>nanocomposite</a:t>
            </a:r>
            <a:r>
              <a:rPr lang="en-US" altLang="zh-CN" baseline="0" dirty="0" smtClean="0"/>
              <a:t> packaging in contact with food, the nanoparticles are released into the food which is digested by </a:t>
            </a:r>
            <a:r>
              <a:rPr lang="en-US" altLang="zh-CN" baseline="0" dirty="0" err="1" smtClean="0"/>
              <a:t>humans.Other</a:t>
            </a:r>
            <a:r>
              <a:rPr lang="en-US" altLang="zh-CN" baseline="0" dirty="0" smtClean="0"/>
              <a:t> </a:t>
            </a:r>
            <a:r>
              <a:rPr lang="en-US" altLang="zh-CN" baseline="0" dirty="0" err="1" smtClean="0"/>
              <a:t>rountes</a:t>
            </a:r>
            <a:r>
              <a:rPr lang="en-US" altLang="zh-CN" baseline="0" dirty="0" smtClean="0"/>
              <a:t> could be via consumer goods made of </a:t>
            </a:r>
            <a:r>
              <a:rPr lang="en-US" altLang="zh-CN" baseline="0" dirty="0" err="1" smtClean="0"/>
              <a:t>nanocomposites</a:t>
            </a:r>
            <a:r>
              <a:rPr lang="en-US" altLang="zh-CN" baseline="0" dirty="0" smtClean="0"/>
              <a:t> that are </a:t>
            </a:r>
            <a:r>
              <a:rPr lang="en-US" altLang="zh-CN" baseline="0" dirty="0" err="1" smtClean="0"/>
              <a:t>maunfactured</a:t>
            </a:r>
            <a:r>
              <a:rPr lang="en-US" altLang="zh-CN" baseline="0" dirty="0" smtClean="0"/>
              <a:t> in work place or buried in landfill, the </a:t>
            </a:r>
            <a:r>
              <a:rPr lang="en-US" altLang="zh-CN" baseline="0" dirty="0" err="1" smtClean="0"/>
              <a:t>nanoclay</a:t>
            </a:r>
            <a:r>
              <a:rPr lang="en-US" altLang="zh-CN" baseline="0" dirty="0" smtClean="0"/>
              <a:t> particles are released into the </a:t>
            </a:r>
            <a:r>
              <a:rPr lang="en-US" altLang="zh-CN" baseline="0" dirty="0" err="1" smtClean="0"/>
              <a:t>surrouding</a:t>
            </a:r>
            <a:r>
              <a:rPr lang="en-US" altLang="zh-CN" baseline="0" dirty="0" smtClean="0"/>
              <a:t> </a:t>
            </a:r>
            <a:r>
              <a:rPr lang="en-US" altLang="zh-CN" baseline="0" dirty="0" err="1" smtClean="0"/>
              <a:t>enviroments</a:t>
            </a:r>
            <a:r>
              <a:rPr lang="en-US" altLang="zh-CN" baseline="0" dirty="0" smtClean="0"/>
              <a:t> such as </a:t>
            </a:r>
            <a:r>
              <a:rPr lang="en-US" altLang="zh-CN" baseline="0" dirty="0" err="1" smtClean="0"/>
              <a:t>atmoresphere</a:t>
            </a:r>
            <a:r>
              <a:rPr lang="en-US" altLang="zh-CN" baseline="0" dirty="0" smtClean="0"/>
              <a:t>, water or soil, and finally reach plants, animals or humans. Once the nanoparticles enter the biological system, they may interact with living tissues or cells, causing some undesired health effects. Go to next slide….</a:t>
            </a:r>
            <a:endParaRPr lang="zh-CN" altLang="en-US" dirty="0"/>
          </a:p>
        </p:txBody>
      </p:sp>
      <p:sp>
        <p:nvSpPr>
          <p:cNvPr id="4" name="灯片编号占位符 3"/>
          <p:cNvSpPr>
            <a:spLocks noGrp="1"/>
          </p:cNvSpPr>
          <p:nvPr>
            <p:ph type="sldNum" sz="quarter" idx="10"/>
          </p:nvPr>
        </p:nvSpPr>
        <p:spPr/>
        <p:txBody>
          <a:bodyPr/>
          <a:lstStyle/>
          <a:p>
            <a:fld id="{CD0D9E88-C110-4209-BA13-2A2485ACD8BC}"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7123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dirty="0" smtClean="0"/>
              <a:t>Presentation Title</a:t>
            </a:r>
            <a:endParaRPr lang="en-US" dirty="0"/>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65000"/>
                    <a:lumOff val="3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D803B8FA-BCB0-5D4D-9E0C-8594CF5A2264}" type="datetime1">
              <a:rPr lang="en-US"/>
              <a:pPr>
                <a:defRPr/>
              </a:pPr>
              <a:t>10/19/2018</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205D934E-3E61-264D-8682-F58928E18B8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48606"/>
            <a:ext cx="8229600" cy="480233"/>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smtClean="0"/>
              <a:t>1 column</a:t>
            </a:r>
            <a:endParaRPr lang="en-US" dirty="0"/>
          </a:p>
        </p:txBody>
      </p:sp>
      <p:sp>
        <p:nvSpPr>
          <p:cNvPr id="3" name="Content Placeholder 2"/>
          <p:cNvSpPr>
            <a:spLocks noGrp="1"/>
          </p:cNvSpPr>
          <p:nvPr>
            <p:ph idx="1"/>
          </p:nvPr>
        </p:nvSpPr>
        <p:spPr>
          <a:xfrm>
            <a:off x="457200" y="2059668"/>
            <a:ext cx="8229600" cy="4066495"/>
          </a:xfrm>
          <a:prstGeom prst="rect">
            <a:avLst/>
          </a:prstGeom>
        </p:spPr>
        <p:txBody>
          <a:bodyPr/>
          <a:lstStyle>
            <a:lvl1pPr>
              <a:buClr>
                <a:srgbClr val="18453B"/>
              </a:buClr>
              <a:buFont typeface="Arial"/>
              <a:buChar char="•"/>
              <a:defRPr sz="2800" b="0" i="0">
                <a:solidFill>
                  <a:srgbClr val="595959"/>
                </a:solidFill>
                <a:latin typeface="Gotham Book"/>
                <a:cs typeface="Gotham Book"/>
              </a:defRPr>
            </a:lvl1pPr>
            <a:lvl2pPr>
              <a:buClr>
                <a:schemeClr val="tx1">
                  <a:lumMod val="75000"/>
                  <a:lumOff val="25000"/>
                </a:schemeClr>
              </a:buClr>
              <a:buSzPct val="85000"/>
              <a:buFont typeface="Arial"/>
              <a:buChar char="•"/>
              <a:defRPr sz="2400" b="0" i="0">
                <a:solidFill>
                  <a:srgbClr val="595959"/>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C93AF409-9F3D-4144-905F-D667DBFB2192}" type="datetime1">
              <a:rPr lang="en-US"/>
              <a:pPr>
                <a:defRPr/>
              </a:pPr>
              <a:t>10/19/2018</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B4461CB-4CA9-2A43-A3FA-624E1DA485A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03154"/>
            <a:ext cx="8229600" cy="875092"/>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smtClean="0"/>
              <a:t>2 columns</a:t>
            </a:r>
            <a:endParaRPr lang="en-US" dirty="0"/>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Arial"/>
              <a:buChar char="•"/>
              <a:defRPr sz="2800" b="0" i="0">
                <a:solidFill>
                  <a:schemeClr val="tx1">
                    <a:lumMod val="65000"/>
                    <a:lumOff val="35000"/>
                  </a:schemeClr>
                </a:solidFill>
                <a:latin typeface="Gotham Book"/>
                <a:cs typeface="Gotham Book"/>
              </a:defRPr>
            </a:lvl1pPr>
            <a:lvl2pPr>
              <a:buClr>
                <a:schemeClr val="tx1">
                  <a:lumMod val="75000"/>
                  <a:lumOff val="25000"/>
                </a:schemeClr>
              </a:buClr>
              <a:buSzPct val="85000"/>
              <a:buFont typeface="Arial"/>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3849B177-5D8B-7A43-B9D4-2D03D1F64BD4}" type="datetime1">
              <a:rPr lang="en-US"/>
              <a:pPr>
                <a:defRPr/>
              </a:pPr>
              <a:t>10/19/2018</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599938D-0427-3542-974E-F7CD887B3868}" type="slidenum">
              <a:rPr lang="en-US"/>
              <a:pPr>
                <a:defRPr/>
              </a:pPr>
              <a:t>‹#›</a:t>
            </a:fld>
            <a:endParaRPr lang="en-US"/>
          </a:p>
        </p:txBody>
      </p:sp>
      <p:sp>
        <p:nvSpPr>
          <p:cNvPr id="8" name="Content Placeholder 2"/>
          <p:cNvSpPr>
            <a:spLocks noGrp="1"/>
          </p:cNvSpPr>
          <p:nvPr>
            <p:ph idx="13"/>
          </p:nvPr>
        </p:nvSpPr>
        <p:spPr>
          <a:xfrm>
            <a:off x="4736096"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109873"/>
            <a:ext cx="8229600" cy="821732"/>
          </a:xfrm>
          <a:prstGeom prst="rect">
            <a:avLst/>
          </a:prstGeom>
        </p:spPr>
        <p:txBody>
          <a:bodyPr>
            <a:normAutofit/>
          </a:bodyPr>
          <a:lstStyle>
            <a:lvl1pPr algn="l">
              <a:defRPr sz="3600" b="0" i="0">
                <a:solidFill>
                  <a:srgbClr val="18453B"/>
                </a:solidFill>
                <a:latin typeface="Gotham-Bold"/>
                <a:cs typeface="Gotham-Bold"/>
              </a:defRPr>
            </a:lvl1pPr>
          </a:lstStyle>
          <a:p>
            <a:r>
              <a:rPr lang="en-US" dirty="0" smtClean="0"/>
              <a:t>1 column, no bullets</a:t>
            </a:r>
            <a:endParaRPr lang="en-US" dirty="0"/>
          </a:p>
        </p:txBody>
      </p:sp>
      <p:sp>
        <p:nvSpPr>
          <p:cNvPr id="3" name="Content Placeholder 2"/>
          <p:cNvSpPr>
            <a:spLocks noGrp="1"/>
          </p:cNvSpPr>
          <p:nvPr>
            <p:ph idx="1"/>
          </p:nvPr>
        </p:nvSpPr>
        <p:spPr>
          <a:xfrm>
            <a:off x="457200" y="2081011"/>
            <a:ext cx="8229600" cy="4024165"/>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9F847968-A88B-B947-87AA-BB83F906ED2F}" type="datetime1">
              <a:rPr lang="en-US"/>
              <a:pPr>
                <a:defRPr/>
              </a:pPr>
              <a:t>10/19/2018</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DCE0E26-47BB-FF4B-814B-E43C1B98F5D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75091"/>
            <a:ext cx="82296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dirty="0" smtClean="0"/>
              <a:t>1 column with numbers</a:t>
            </a:r>
            <a:endParaRPr lang="en-US" dirty="0"/>
          </a:p>
        </p:txBody>
      </p:sp>
      <p:sp>
        <p:nvSpPr>
          <p:cNvPr id="3" name="Content Placeholder 2"/>
          <p:cNvSpPr>
            <a:spLocks noGrp="1"/>
          </p:cNvSpPr>
          <p:nvPr>
            <p:ph idx="1"/>
          </p:nvPr>
        </p:nvSpPr>
        <p:spPr>
          <a:xfrm>
            <a:off x="457200" y="1674905"/>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182880" algn="l">
              <a:buClr>
                <a:schemeClr val="tx1">
                  <a:lumMod val="75000"/>
                  <a:lumOff val="25000"/>
                </a:schemeClr>
              </a:buClr>
              <a:buSzPct val="85000"/>
              <a:buFont typeface="Arial"/>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4B2702C-F183-E649-BBAD-4C35648D6001}" type="datetime1">
              <a:rPr lang="en-US"/>
              <a:pPr>
                <a:defRPr/>
              </a:pPr>
              <a:t>10/19/2018</a:t>
            </a:fld>
            <a:endParaRPr lang="en-US"/>
          </a:p>
        </p:txBody>
      </p:sp>
      <p:sp>
        <p:nvSpPr>
          <p:cNvPr id="7"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14362E17-3E5F-5C4D-AFD9-BBBB918BE2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7A37A-F6BC-46FA-8DF0-D0051C0FD83F}" type="datetimeFigureOut">
              <a:rPr lang="en-US" smtClean="0"/>
              <a:t>10/19/2018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F57431-1F83-4267-8FF9-2D41ACE5D14D}" type="slidenum">
              <a:rPr lang="en-US" smtClean="0"/>
              <a:t>‹#›</a:t>
            </a:fld>
            <a:endParaRPr lang="en-US"/>
          </a:p>
        </p:txBody>
      </p:sp>
    </p:spTree>
    <p:extLst>
      <p:ext uri="{BB962C8B-B14F-4D97-AF65-F5344CB8AC3E}">
        <p14:creationId xmlns:p14="http://schemas.microsoft.com/office/powerpoint/2010/main" val="4090155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fld id="{FB44CCF9-D185-2447-94DE-2F097F7C2422}" type="datetime1">
              <a:rPr lang="en-US"/>
              <a:pPr>
                <a:defRPr/>
              </a:pPr>
              <a:t>10/19/2018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r>
              <a:rPr lang="en-US"/>
              <a:t>Footer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ln>
                  <a:noFill/>
                </a:ln>
                <a:solidFill>
                  <a:schemeClr val="tx1">
                    <a:lumMod val="65000"/>
                    <a:lumOff val="35000"/>
                  </a:schemeClr>
                </a:solidFill>
                <a:latin typeface="Gotham Book"/>
                <a:ea typeface="+mn-ea"/>
                <a:cs typeface="+mn-cs"/>
              </a:defRPr>
            </a:lvl1pPr>
          </a:lstStyle>
          <a:p>
            <a:pPr>
              <a:defRPr/>
            </a:pPr>
            <a:fld id="{E1544D71-77D6-5B4F-A1FC-5CA064DBD196}" type="slidenum">
              <a:rPr lang="en-US"/>
              <a:pPr>
                <a:defRPr/>
              </a:pPr>
              <a:t>‹#›</a:t>
            </a:fld>
            <a:endParaRPr lang="en-US" dirty="0"/>
          </a:p>
        </p:txBody>
      </p:sp>
      <p:pic>
        <p:nvPicPr>
          <p:cNvPr id="11" name="Picture 10" descr="MSU thinner spear_green RGB.jpg"/>
          <p:cNvPicPr>
            <a:picLocks noChangeAspect="1"/>
          </p:cNvPicPr>
          <p:nvPr userDrawn="1"/>
        </p:nvPicPr>
        <p:blipFill>
          <a:blip r:embed="rId8"/>
          <a:stretch>
            <a:fillRect/>
          </a:stretch>
        </p:blipFill>
        <p:spPr>
          <a:xfrm>
            <a:off x="457200" y="6253066"/>
            <a:ext cx="8229600" cy="103284"/>
          </a:xfrm>
          <a:prstGeom prst="rect">
            <a:avLst/>
          </a:prstGeom>
        </p:spPr>
      </p:pic>
      <p:pic>
        <p:nvPicPr>
          <p:cNvPr id="12" name="Picture 11" descr="PP banner wordmark.jpg"/>
          <p:cNvPicPr>
            <a:picLocks noChangeAspect="1"/>
          </p:cNvPicPr>
          <p:nvPr userDrawn="1"/>
        </p:nvPicPr>
        <p:blipFill>
          <a:blip r:embed="rId9"/>
          <a:stretch>
            <a:fillRect/>
          </a:stretch>
        </p:blipFill>
        <p:spPr>
          <a:xfrm>
            <a:off x="3047" y="0"/>
            <a:ext cx="9140953" cy="669503"/>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8" r:id="rId4"/>
    <p:sldLayoutId id="2147483697" r:id="rId5"/>
    <p:sldLayoutId id="2147483699" r:id="rId6"/>
  </p:sldLayoutIdLst>
  <p:txStyles>
    <p:titleStyle>
      <a:lvl1pPr algn="ctr" defTabSz="457200" rtl="0" eaLnBrk="1" fontAlgn="base" hangingPunct="1">
        <a:spcBef>
          <a:spcPct val="0"/>
        </a:spcBef>
        <a:spcAft>
          <a:spcPct val="0"/>
        </a:spcAft>
        <a:defRPr sz="4400" b="0" i="0" u="none"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6.bin"/><Relationship Id="rId14" Type="http://schemas.openxmlformats.org/officeDocument/2006/relationships/image" Target="../media/image23.wmf"/></Relationships>
</file>

<file path=ppt/slides/_rels/slide1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3890" y="1972062"/>
            <a:ext cx="8056220" cy="2908489"/>
          </a:xfrm>
          <a:prstGeom prst="rect">
            <a:avLst/>
          </a:prstGeom>
        </p:spPr>
        <p:txBody>
          <a:bodyPr wrap="square">
            <a:spAutoFit/>
          </a:bodyPr>
          <a:lstStyle/>
          <a:p>
            <a:r>
              <a:rPr lang="en-US" sz="2400" dirty="0"/>
              <a:t>	</a:t>
            </a:r>
            <a:r>
              <a:rPr lang="en-US" sz="2700" b="1" dirty="0"/>
              <a:t>The Fate of Nanoparticles in Food Packaging</a:t>
            </a:r>
          </a:p>
          <a:p>
            <a:endParaRPr lang="en-US" dirty="0" smtClean="0"/>
          </a:p>
          <a:p>
            <a:pPr algn="ctr"/>
            <a:endParaRPr lang="en-US" dirty="0" smtClean="0"/>
          </a:p>
          <a:p>
            <a:pPr algn="ctr"/>
            <a:endParaRPr lang="en-US" dirty="0"/>
          </a:p>
          <a:p>
            <a:pPr algn="ctr"/>
            <a:endParaRPr lang="en-US" dirty="0" smtClean="0"/>
          </a:p>
          <a:p>
            <a:pPr algn="ctr"/>
            <a:r>
              <a:rPr lang="en-US" sz="2100" dirty="0"/>
              <a:t>Maria Rubino, PhD</a:t>
            </a:r>
          </a:p>
          <a:p>
            <a:pPr algn="ctr"/>
            <a:r>
              <a:rPr lang="en-US" sz="2100" dirty="0"/>
              <a:t>Professor</a:t>
            </a:r>
          </a:p>
          <a:p>
            <a:pPr algn="ctr"/>
            <a:r>
              <a:rPr lang="en-US" sz="2100" b="1" dirty="0" smtClean="0"/>
              <a:t>School </a:t>
            </a:r>
            <a:r>
              <a:rPr lang="en-US" sz="2100" b="1" dirty="0"/>
              <a:t>of Packaging </a:t>
            </a:r>
          </a:p>
          <a:p>
            <a:pPr algn="ctr"/>
            <a:r>
              <a:rPr lang="en-US" sz="2100" dirty="0"/>
              <a:t>East Lansing, MI</a:t>
            </a:r>
          </a:p>
        </p:txBody>
      </p:sp>
    </p:spTree>
    <p:extLst>
      <p:ext uri="{BB962C8B-B14F-4D97-AF65-F5344CB8AC3E}">
        <p14:creationId xmlns:p14="http://schemas.microsoft.com/office/powerpoint/2010/main" val="967768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485901" y="1063228"/>
            <a:ext cx="5677009" cy="822722"/>
          </a:xfrm>
        </p:spPr>
        <p:txBody>
          <a:bodyPr>
            <a:normAutofit fontScale="90000"/>
          </a:bodyPr>
          <a:lstStyle/>
          <a:p>
            <a:r>
              <a:rPr lang="en-US" altLang="zh-CN" sz="2025" b="1" dirty="0">
                <a:latin typeface="Times New Roman" panose="02020603050405020304" pitchFamily="18" charset="0"/>
                <a:cs typeface="Times New Roman" panose="02020603050405020304" pitchFamily="18" charset="0"/>
              </a:rPr>
              <a:t>Instrumental analysis for surfactant </a:t>
            </a:r>
            <a:r>
              <a:rPr lang="en-US" altLang="zh-CN" sz="2700" dirty="0">
                <a:latin typeface="Times New Roman" panose="02020603050405020304" pitchFamily="18" charset="0"/>
                <a:cs typeface="Times New Roman" panose="02020603050405020304" pitchFamily="18" charset="0"/>
              </a:rPr>
              <a:t/>
            </a:r>
            <a:br>
              <a:rPr lang="en-US" altLang="zh-CN" sz="2700" dirty="0">
                <a:latin typeface="Times New Roman" panose="02020603050405020304" pitchFamily="18" charset="0"/>
                <a:cs typeface="Times New Roman" panose="02020603050405020304" pitchFamily="18" charset="0"/>
              </a:rPr>
            </a:br>
            <a:r>
              <a:rPr lang="en-US" altLang="zh-CN" sz="1350" dirty="0">
                <a:latin typeface="Times New Roman" panose="02020603050405020304" pitchFamily="18" charset="0"/>
                <a:cs typeface="Times New Roman" panose="02020603050405020304" pitchFamily="18" charset="0"/>
              </a:rPr>
              <a:t>Xia Y, Rubino M, Auras R. 2015. </a:t>
            </a:r>
            <a:r>
              <a:rPr lang="en-US" altLang="zh-CN" sz="1350" i="1" dirty="0">
                <a:latin typeface="Times New Roman" panose="02020603050405020304" pitchFamily="18" charset="0"/>
                <a:cs typeface="Times New Roman" panose="02020603050405020304" pitchFamily="18" charset="0"/>
              </a:rPr>
              <a:t>Release of surfactants from organo-modiﬁed montmorillonite into solvents: Implications for polymer nanocomposites.</a:t>
            </a:r>
            <a:r>
              <a:rPr lang="en-US" altLang="zh-CN" sz="1350" dirty="0">
                <a:latin typeface="Times New Roman" panose="02020603050405020304" pitchFamily="18" charset="0"/>
                <a:cs typeface="Times New Roman" panose="02020603050405020304" pitchFamily="18" charset="0"/>
              </a:rPr>
              <a:t> Applied Clay Science 105-106 (2015) 107–112</a:t>
            </a:r>
            <a:endParaRPr lang="zh-CN" altLang="en-US" sz="1350" dirty="0">
              <a:latin typeface="Times New Roman" panose="02020603050405020304" pitchFamily="18" charset="0"/>
              <a:cs typeface="Times New Roman" panose="02020603050405020304" pitchFamily="18" charset="0"/>
            </a:endParaRPr>
          </a:p>
        </p:txBody>
      </p:sp>
      <p:grpSp>
        <p:nvGrpSpPr>
          <p:cNvPr id="7189" name="组合 7188"/>
          <p:cNvGrpSpPr/>
          <p:nvPr/>
        </p:nvGrpSpPr>
        <p:grpSpPr>
          <a:xfrm>
            <a:off x="1543051" y="2171700"/>
            <a:ext cx="6077240" cy="3429000"/>
            <a:chOff x="533400" y="1752600"/>
            <a:chExt cx="8102987" cy="4572000"/>
          </a:xfrm>
        </p:grpSpPr>
        <p:grpSp>
          <p:nvGrpSpPr>
            <p:cNvPr id="230" name="组合 229"/>
            <p:cNvGrpSpPr/>
            <p:nvPr/>
          </p:nvGrpSpPr>
          <p:grpSpPr>
            <a:xfrm>
              <a:off x="533400" y="1752600"/>
              <a:ext cx="8102987" cy="1942155"/>
              <a:chOff x="457200" y="1671473"/>
              <a:chExt cx="8102987" cy="1942155"/>
            </a:xfrm>
          </p:grpSpPr>
          <p:sp>
            <p:nvSpPr>
              <p:cNvPr id="149" name="圆角矩形 148"/>
              <p:cNvSpPr/>
              <p:nvPr/>
            </p:nvSpPr>
            <p:spPr>
              <a:xfrm>
                <a:off x="457200" y="1671473"/>
                <a:ext cx="8102986" cy="1899057"/>
              </a:xfrm>
              <a:prstGeom prst="roundRect">
                <a:avLst>
                  <a:gd name="adj" fmla="val 5298"/>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7" name="TextBox 126"/>
              <p:cNvSpPr txBox="1"/>
              <p:nvPr/>
            </p:nvSpPr>
            <p:spPr>
              <a:xfrm>
                <a:off x="910148" y="1676400"/>
                <a:ext cx="902384" cy="430887"/>
              </a:xfrm>
              <a:prstGeom prst="rect">
                <a:avLst/>
              </a:prstGeom>
              <a:noFill/>
            </p:spPr>
            <p:txBody>
              <a:bodyPr wrap="none" rtlCol="0">
                <a:spAutoFit/>
              </a:bodyPr>
              <a:lstStyle/>
              <a:p>
                <a:r>
                  <a:rPr lang="en-US" altLang="zh-CN" sz="1500" dirty="0">
                    <a:solidFill>
                      <a:prstClr val="black"/>
                    </a:solidFill>
                    <a:latin typeface="Times New Roman" panose="02020603050405020304" pitchFamily="18" charset="0"/>
                    <a:cs typeface="Times New Roman" panose="02020603050405020304" pitchFamily="18" charset="0"/>
                  </a:rPr>
                  <a:t>HPLC</a:t>
                </a:r>
                <a:endParaRPr lang="zh-CN" altLang="en-US" sz="1500" dirty="0">
                  <a:solidFill>
                    <a:prstClr val="black"/>
                  </a:solidFill>
                  <a:latin typeface="Times New Roman" panose="02020603050405020304" pitchFamily="18" charset="0"/>
                  <a:cs typeface="Times New Roman" panose="02020603050405020304" pitchFamily="18" charset="0"/>
                </a:endParaRPr>
              </a:p>
            </p:txBody>
          </p:sp>
          <p:grpSp>
            <p:nvGrpSpPr>
              <p:cNvPr id="67" name="组合 66"/>
              <p:cNvGrpSpPr>
                <a:grpSpLocks noChangeAspect="1"/>
              </p:cNvGrpSpPr>
              <p:nvPr/>
            </p:nvGrpSpPr>
            <p:grpSpPr>
              <a:xfrm>
                <a:off x="7818120" y="2210210"/>
                <a:ext cx="365760" cy="785191"/>
                <a:chOff x="6781800" y="383432"/>
                <a:chExt cx="411480" cy="1022300"/>
              </a:xfrm>
            </p:grpSpPr>
            <p:sp>
              <p:nvSpPr>
                <p:cNvPr id="68" name="椭圆 67"/>
                <p:cNvSpPr/>
                <p:nvPr/>
              </p:nvSpPr>
              <p:spPr>
                <a:xfrm>
                  <a:off x="6781800" y="383432"/>
                  <a:ext cx="205740" cy="10223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9" name="直接连接符 68"/>
                <p:cNvCxnSpPr>
                  <a:stCxn id="68" idx="0"/>
                </p:cNvCxnSpPr>
                <p:nvPr/>
              </p:nvCxnSpPr>
              <p:spPr>
                <a:xfrm>
                  <a:off x="6884670" y="383432"/>
                  <a:ext cx="205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68" idx="4"/>
                  <a:endCxn id="71" idx="2"/>
                </p:cNvCxnSpPr>
                <p:nvPr/>
              </p:nvCxnSpPr>
              <p:spPr>
                <a:xfrm>
                  <a:off x="6884670" y="1405732"/>
                  <a:ext cx="205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弧形 70"/>
                <p:cNvSpPr/>
                <p:nvPr/>
              </p:nvSpPr>
              <p:spPr>
                <a:xfrm>
                  <a:off x="6987540" y="387936"/>
                  <a:ext cx="205740" cy="1017796"/>
                </a:xfrm>
                <a:prstGeom prst="arc">
                  <a:avLst>
                    <a:gd name="adj1" fmla="val 16200000"/>
                    <a:gd name="adj2" fmla="val 540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grpSp>
          <p:grpSp>
            <p:nvGrpSpPr>
              <p:cNvPr id="7195" name="组合 7194"/>
              <p:cNvGrpSpPr>
                <a:grpSpLocks noChangeAspect="1"/>
              </p:cNvGrpSpPr>
              <p:nvPr/>
            </p:nvGrpSpPr>
            <p:grpSpPr>
              <a:xfrm>
                <a:off x="609599" y="2043167"/>
                <a:ext cx="1280160" cy="1146274"/>
                <a:chOff x="533400" y="2667000"/>
                <a:chExt cx="1371602" cy="1228152"/>
              </a:xfrm>
            </p:grpSpPr>
            <p:grpSp>
              <p:nvGrpSpPr>
                <p:cNvPr id="7192" name="组合 7191"/>
                <p:cNvGrpSpPr>
                  <a:grpSpLocks noChangeAspect="1"/>
                </p:cNvGrpSpPr>
                <p:nvPr/>
              </p:nvGrpSpPr>
              <p:grpSpPr>
                <a:xfrm>
                  <a:off x="533400" y="2667000"/>
                  <a:ext cx="1371602" cy="1228152"/>
                  <a:chOff x="533400" y="2667000"/>
                  <a:chExt cx="2127507" cy="1905000"/>
                </a:xfrm>
              </p:grpSpPr>
              <p:pic>
                <p:nvPicPr>
                  <p:cNvPr id="717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667000"/>
                    <a:ext cx="14668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180" name="组合 7179"/>
                  <p:cNvGrpSpPr/>
                  <p:nvPr/>
                </p:nvGrpSpPr>
                <p:grpSpPr>
                  <a:xfrm>
                    <a:off x="1828800" y="2692367"/>
                    <a:ext cx="832107" cy="1852795"/>
                    <a:chOff x="2743201" y="2666998"/>
                    <a:chExt cx="838203" cy="1843799"/>
                  </a:xfrm>
                </p:grpSpPr>
                <p:sp>
                  <p:nvSpPr>
                    <p:cNvPr id="77" name="矩形 76"/>
                    <p:cNvSpPr/>
                    <p:nvPr/>
                  </p:nvSpPr>
                  <p:spPr>
                    <a:xfrm>
                      <a:off x="2743201" y="2819858"/>
                      <a:ext cx="585454" cy="1690939"/>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003300"/>
                          </a:solidFill>
                        </a:ln>
                        <a:solidFill>
                          <a:prstClr val="white"/>
                        </a:solidFill>
                      </a:endParaRPr>
                    </a:p>
                  </p:txBody>
                </p:sp>
                <p:sp>
                  <p:nvSpPr>
                    <p:cNvPr id="7177" name="平行四边形 7176"/>
                    <p:cNvSpPr/>
                    <p:nvPr/>
                  </p:nvSpPr>
                  <p:spPr>
                    <a:xfrm>
                      <a:off x="2743203" y="2666998"/>
                      <a:ext cx="838201" cy="152861"/>
                    </a:xfrm>
                    <a:prstGeom prst="parallelogram">
                      <a:avLst>
                        <a:gd name="adj" fmla="val 173547"/>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79" name="平行四边形 7178"/>
                    <p:cNvSpPr/>
                    <p:nvPr/>
                  </p:nvSpPr>
                  <p:spPr>
                    <a:xfrm rot="5400000" flipH="1">
                      <a:off x="2533131" y="3462523"/>
                      <a:ext cx="1843796" cy="252747"/>
                    </a:xfrm>
                    <a:prstGeom prst="parallelogram">
                      <a:avLst>
                        <a:gd name="adj" fmla="val 61565"/>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7193" name="矩形 7192"/>
                <p:cNvSpPr/>
                <p:nvPr/>
              </p:nvSpPr>
              <p:spPr>
                <a:xfrm>
                  <a:off x="609600" y="2868379"/>
                  <a:ext cx="396638" cy="1034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94" name="椭圆 7193"/>
                <p:cNvSpPr/>
                <p:nvPr/>
              </p:nvSpPr>
              <p:spPr>
                <a:xfrm>
                  <a:off x="1066800" y="3289254"/>
                  <a:ext cx="109728" cy="10972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6" name="椭圆 125"/>
                <p:cNvSpPr/>
                <p:nvPr/>
              </p:nvSpPr>
              <p:spPr>
                <a:xfrm>
                  <a:off x="1066800" y="3635884"/>
                  <a:ext cx="109728" cy="10972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7197" name="直接箭头连接符 7196"/>
              <p:cNvCxnSpPr/>
              <p:nvPr/>
            </p:nvCxnSpPr>
            <p:spPr>
              <a:xfrm>
                <a:off x="1805832" y="2603454"/>
                <a:ext cx="47548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0" name="组合 129"/>
              <p:cNvGrpSpPr>
                <a:grpSpLocks noChangeAspect="1"/>
              </p:cNvGrpSpPr>
              <p:nvPr/>
            </p:nvGrpSpPr>
            <p:grpSpPr>
              <a:xfrm rot="10800000">
                <a:off x="3200400" y="2410742"/>
                <a:ext cx="1280160" cy="385423"/>
                <a:chOff x="5695950" y="4604688"/>
                <a:chExt cx="2551197" cy="1074334"/>
              </a:xfrm>
            </p:grpSpPr>
            <p:sp>
              <p:nvSpPr>
                <p:cNvPr id="131" name="圆柱形 130"/>
                <p:cNvSpPr/>
                <p:nvPr/>
              </p:nvSpPr>
              <p:spPr>
                <a:xfrm rot="16200000">
                  <a:off x="6699272" y="3891367"/>
                  <a:ext cx="381000" cy="2224087"/>
                </a:xfrm>
                <a:prstGeom prst="can">
                  <a:avLst>
                    <a:gd name="adj" fmla="val 604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2" name="圆柱形 131"/>
                <p:cNvSpPr/>
                <p:nvPr/>
              </p:nvSpPr>
              <p:spPr>
                <a:xfrm rot="16200000">
                  <a:off x="6944603" y="3683144"/>
                  <a:ext cx="381000" cy="2224088"/>
                </a:xfrm>
                <a:prstGeom prst="can">
                  <a:avLst>
                    <a:gd name="adj" fmla="val 604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圆柱形 132"/>
                <p:cNvSpPr/>
                <p:nvPr/>
              </p:nvSpPr>
              <p:spPr>
                <a:xfrm rot="16200000">
                  <a:off x="6617494" y="4376478"/>
                  <a:ext cx="381000" cy="2224087"/>
                </a:xfrm>
                <a:prstGeom prst="can">
                  <a:avLst>
                    <a:gd name="adj" fmla="val 604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4" name="圆柱形 133"/>
                <p:cNvSpPr/>
                <p:nvPr/>
              </p:nvSpPr>
              <p:spPr>
                <a:xfrm rot="16200000">
                  <a:off x="6862827" y="4168256"/>
                  <a:ext cx="381000" cy="2224088"/>
                </a:xfrm>
                <a:prstGeom prst="can">
                  <a:avLst>
                    <a:gd name="adj" fmla="val 604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4" name="组合 123"/>
              <p:cNvGrpSpPr/>
              <p:nvPr/>
            </p:nvGrpSpPr>
            <p:grpSpPr>
              <a:xfrm>
                <a:off x="4831080" y="2300990"/>
                <a:ext cx="731520" cy="670810"/>
                <a:chOff x="4343400" y="3962400"/>
                <a:chExt cx="731520" cy="670810"/>
              </a:xfrm>
              <a:solidFill>
                <a:schemeClr val="bg1">
                  <a:lumMod val="95000"/>
                </a:schemeClr>
              </a:solidFill>
            </p:grpSpPr>
            <p:grpSp>
              <p:nvGrpSpPr>
                <p:cNvPr id="97" name="组合 96"/>
                <p:cNvGrpSpPr>
                  <a:grpSpLocks noChangeAspect="1"/>
                </p:cNvGrpSpPr>
                <p:nvPr/>
              </p:nvGrpSpPr>
              <p:grpSpPr>
                <a:xfrm>
                  <a:off x="4343400" y="3962400"/>
                  <a:ext cx="731520" cy="670810"/>
                  <a:chOff x="4343400" y="3962400"/>
                  <a:chExt cx="960120" cy="880438"/>
                </a:xfrm>
                <a:grpFill/>
              </p:grpSpPr>
              <p:sp>
                <p:nvSpPr>
                  <p:cNvPr id="7198" name="矩形 7197"/>
                  <p:cNvSpPr/>
                  <p:nvPr/>
                </p:nvSpPr>
                <p:spPr>
                  <a:xfrm>
                    <a:off x="4572000" y="4111316"/>
                    <a:ext cx="731520" cy="7315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99" name="平行四边形 7198"/>
                  <p:cNvSpPr/>
                  <p:nvPr/>
                </p:nvSpPr>
                <p:spPr>
                  <a:xfrm flipH="1">
                    <a:off x="4343400" y="3962400"/>
                    <a:ext cx="960120" cy="148916"/>
                  </a:xfrm>
                  <a:prstGeom prst="parallelogram">
                    <a:avLst>
                      <a:gd name="adj" fmla="val 1376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平行四边形 95"/>
                  <p:cNvSpPr/>
                  <p:nvPr/>
                </p:nvSpPr>
                <p:spPr>
                  <a:xfrm rot="5400000">
                    <a:off x="4017481" y="4288319"/>
                    <a:ext cx="880438" cy="228600"/>
                  </a:xfrm>
                  <a:prstGeom prst="parallelogram">
                    <a:avLst>
                      <a:gd name="adj" fmla="val 7008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01" name="Picture 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5606" y="4240022"/>
                  <a:ext cx="302471" cy="22902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cxnSp>
              <p:nvCxnSpPr>
                <p:cNvPr id="104" name="直接连接符 103"/>
                <p:cNvCxnSpPr/>
                <p:nvPr/>
              </p:nvCxnSpPr>
              <p:spPr>
                <a:xfrm flipV="1">
                  <a:off x="4870708" y="4211394"/>
                  <a:ext cx="76200" cy="57256"/>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4953000" y="4343400"/>
                  <a:ext cx="76200" cy="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4953000" y="4419600"/>
                  <a:ext cx="76200" cy="47995"/>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4876800" y="4443597"/>
                  <a:ext cx="70108" cy="109728"/>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4796245" y="4482157"/>
                  <a:ext cx="596" cy="71168"/>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H="1" flipV="1">
                  <a:off x="4643507" y="4197080"/>
                  <a:ext cx="70347" cy="7012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flipV="1">
                  <a:off x="4796841" y="4154139"/>
                  <a:ext cx="0" cy="85883"/>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flipH="1">
                  <a:off x="4572000" y="4378460"/>
                  <a:ext cx="76986" cy="0"/>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flipH="1">
                  <a:off x="4643507" y="4469045"/>
                  <a:ext cx="40592" cy="50292"/>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椭圆 124"/>
              <p:cNvSpPr/>
              <p:nvPr/>
            </p:nvSpPr>
            <p:spPr>
              <a:xfrm>
                <a:off x="2281320" y="2057400"/>
                <a:ext cx="609600" cy="1081013"/>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3" name="等腰三角形 182"/>
              <p:cNvSpPr/>
              <p:nvPr/>
            </p:nvSpPr>
            <p:spPr>
              <a:xfrm>
                <a:off x="2567940" y="2182579"/>
                <a:ext cx="45719" cy="1112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4" name="等腰三角形 183"/>
              <p:cNvSpPr/>
              <p:nvPr/>
            </p:nvSpPr>
            <p:spPr>
              <a:xfrm>
                <a:off x="2590799" y="2356341"/>
                <a:ext cx="45719" cy="1112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5" name="等腰三角形 184"/>
              <p:cNvSpPr/>
              <p:nvPr/>
            </p:nvSpPr>
            <p:spPr>
              <a:xfrm>
                <a:off x="2567939" y="2533112"/>
                <a:ext cx="45719" cy="1112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6" name="等腰三角形 185"/>
              <p:cNvSpPr/>
              <p:nvPr/>
            </p:nvSpPr>
            <p:spPr>
              <a:xfrm>
                <a:off x="2617925" y="2665667"/>
                <a:ext cx="45719" cy="1112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7" name="等腰三角形 186"/>
              <p:cNvSpPr/>
              <p:nvPr/>
            </p:nvSpPr>
            <p:spPr>
              <a:xfrm>
                <a:off x="2563260" y="2817412"/>
                <a:ext cx="45719" cy="1112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8" name="等腰三角形 187"/>
              <p:cNvSpPr/>
              <p:nvPr/>
            </p:nvSpPr>
            <p:spPr>
              <a:xfrm>
                <a:off x="2617925" y="2927127"/>
                <a:ext cx="45719" cy="1112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9" name="矩形 188"/>
              <p:cNvSpPr/>
              <p:nvPr/>
            </p:nvSpPr>
            <p:spPr>
              <a:xfrm>
                <a:off x="2438400" y="2212848"/>
                <a:ext cx="73152" cy="73152"/>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0" name="矩形 189"/>
              <p:cNvSpPr/>
              <p:nvPr/>
            </p:nvSpPr>
            <p:spPr>
              <a:xfrm>
                <a:off x="2404872" y="2365248"/>
                <a:ext cx="73152" cy="73152"/>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1" name="矩形 190"/>
              <p:cNvSpPr/>
              <p:nvPr/>
            </p:nvSpPr>
            <p:spPr>
              <a:xfrm>
                <a:off x="2436571" y="2497196"/>
                <a:ext cx="73152" cy="73152"/>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2" name="矩形 191"/>
              <p:cNvSpPr/>
              <p:nvPr/>
            </p:nvSpPr>
            <p:spPr>
              <a:xfrm>
                <a:off x="2396030" y="2634928"/>
                <a:ext cx="73152" cy="73152"/>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3" name="矩形 192"/>
              <p:cNvSpPr/>
              <p:nvPr/>
            </p:nvSpPr>
            <p:spPr>
              <a:xfrm>
                <a:off x="2432604" y="2780836"/>
                <a:ext cx="73152" cy="73152"/>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4" name="矩形 193"/>
              <p:cNvSpPr/>
              <p:nvPr/>
            </p:nvSpPr>
            <p:spPr>
              <a:xfrm>
                <a:off x="2441448" y="2922250"/>
                <a:ext cx="73152" cy="73152"/>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5" name="椭圆 194"/>
              <p:cNvSpPr/>
              <p:nvPr/>
            </p:nvSpPr>
            <p:spPr>
              <a:xfrm>
                <a:off x="2663644" y="2175873"/>
                <a:ext cx="73152" cy="7315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6" name="椭圆 195"/>
              <p:cNvSpPr/>
              <p:nvPr/>
            </p:nvSpPr>
            <p:spPr>
              <a:xfrm>
                <a:off x="2724507" y="2314651"/>
                <a:ext cx="73152" cy="7315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7" name="椭圆 196"/>
              <p:cNvSpPr/>
              <p:nvPr/>
            </p:nvSpPr>
            <p:spPr>
              <a:xfrm>
                <a:off x="2752753" y="2438400"/>
                <a:ext cx="73152" cy="7315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8" name="椭圆 197"/>
              <p:cNvSpPr/>
              <p:nvPr/>
            </p:nvSpPr>
            <p:spPr>
              <a:xfrm>
                <a:off x="2730808" y="2577572"/>
                <a:ext cx="73152" cy="7315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9" name="椭圆 198"/>
              <p:cNvSpPr/>
              <p:nvPr/>
            </p:nvSpPr>
            <p:spPr>
              <a:xfrm>
                <a:off x="2759054" y="2708080"/>
                <a:ext cx="73152" cy="7315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0" name="椭圆 199"/>
              <p:cNvSpPr/>
              <p:nvPr/>
            </p:nvSpPr>
            <p:spPr>
              <a:xfrm>
                <a:off x="2700532" y="2833461"/>
                <a:ext cx="73152" cy="7315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7" name="TextBox 206"/>
              <p:cNvSpPr txBox="1"/>
              <p:nvPr/>
            </p:nvSpPr>
            <p:spPr>
              <a:xfrm>
                <a:off x="2015691" y="1673484"/>
                <a:ext cx="1321303" cy="430887"/>
              </a:xfrm>
              <a:prstGeom prst="rect">
                <a:avLst/>
              </a:prstGeom>
              <a:noFill/>
            </p:spPr>
            <p:txBody>
              <a:bodyPr wrap="none" rtlCol="0">
                <a:spAutoFit/>
              </a:bodyPr>
              <a:lstStyle/>
              <a:p>
                <a:r>
                  <a:rPr lang="en-US" altLang="zh-CN" sz="1500" dirty="0">
                    <a:solidFill>
                      <a:prstClr val="black"/>
                    </a:solidFill>
                    <a:latin typeface="Times New Roman" panose="02020603050405020304" pitchFamily="18" charset="0"/>
                    <a:cs typeface="Times New Roman" panose="02020603050405020304" pitchFamily="18" charset="0"/>
                  </a:rPr>
                  <a:t>Ion source</a:t>
                </a:r>
                <a:endParaRPr lang="zh-CN" altLang="en-US" sz="1500" dirty="0">
                  <a:solidFill>
                    <a:prstClr val="black"/>
                  </a:solidFill>
                  <a:latin typeface="Times New Roman" panose="02020603050405020304" pitchFamily="18" charset="0"/>
                  <a:cs typeface="Times New Roman" panose="02020603050405020304" pitchFamily="18" charset="0"/>
                </a:endParaRPr>
              </a:p>
            </p:txBody>
          </p:sp>
          <p:sp>
            <p:nvSpPr>
              <p:cNvPr id="208" name="TextBox 207"/>
              <p:cNvSpPr txBox="1"/>
              <p:nvPr/>
            </p:nvSpPr>
            <p:spPr>
              <a:xfrm>
                <a:off x="3273593" y="1745933"/>
                <a:ext cx="1319165" cy="636072"/>
              </a:xfrm>
              <a:prstGeom prst="rect">
                <a:avLst/>
              </a:prstGeom>
              <a:noFill/>
            </p:spPr>
            <p:txBody>
              <a:bodyPr wrap="none" rtlCol="0">
                <a:spAutoFit/>
              </a:bodyPr>
              <a:lstStyle/>
              <a:p>
                <a:pPr algn="ctr">
                  <a:lnSpc>
                    <a:spcPts val="1500"/>
                  </a:lnSpc>
                </a:pPr>
                <a:r>
                  <a:rPr lang="en-US" altLang="zh-CN" sz="1500" dirty="0">
                    <a:solidFill>
                      <a:prstClr val="black"/>
                    </a:solidFill>
                    <a:latin typeface="Times New Roman" panose="02020603050405020304" pitchFamily="18" charset="0"/>
                    <a:cs typeface="Times New Roman" panose="02020603050405020304" pitchFamily="18" charset="0"/>
                  </a:rPr>
                  <a:t>First </a:t>
                </a:r>
              </a:p>
              <a:p>
                <a:pPr algn="ctr">
                  <a:lnSpc>
                    <a:spcPts val="1500"/>
                  </a:lnSpc>
                </a:pPr>
                <a:r>
                  <a:rPr lang="en-US" altLang="zh-CN" sz="1500" dirty="0">
                    <a:solidFill>
                      <a:prstClr val="black"/>
                    </a:solidFill>
                    <a:latin typeface="Times New Roman" panose="02020603050405020304" pitchFamily="18" charset="0"/>
                    <a:cs typeface="Times New Roman" panose="02020603050405020304" pitchFamily="18" charset="0"/>
                  </a:rPr>
                  <a:t>mass filter</a:t>
                </a:r>
                <a:endParaRPr lang="zh-CN" altLang="en-US" sz="1500" dirty="0">
                  <a:solidFill>
                    <a:prstClr val="black"/>
                  </a:solidFill>
                  <a:latin typeface="Times New Roman" panose="02020603050405020304" pitchFamily="18" charset="0"/>
                  <a:cs typeface="Times New Roman" panose="02020603050405020304" pitchFamily="18" charset="0"/>
                </a:endParaRPr>
              </a:p>
            </p:txBody>
          </p:sp>
          <p:sp>
            <p:nvSpPr>
              <p:cNvPr id="209" name="TextBox 208"/>
              <p:cNvSpPr txBox="1"/>
              <p:nvPr/>
            </p:nvSpPr>
            <p:spPr>
              <a:xfrm>
                <a:off x="5918227" y="1736804"/>
                <a:ext cx="1319165" cy="807059"/>
              </a:xfrm>
              <a:prstGeom prst="rect">
                <a:avLst/>
              </a:prstGeom>
              <a:noFill/>
            </p:spPr>
            <p:txBody>
              <a:bodyPr wrap="none" rtlCol="0">
                <a:spAutoFit/>
              </a:bodyPr>
              <a:lstStyle>
                <a:defPPr>
                  <a:defRPr lang="zh-CN"/>
                </a:defPPr>
                <a:lvl1pPr algn="ctr">
                  <a:lnSpc>
                    <a:spcPts val="2000"/>
                  </a:lnSpc>
                  <a:defRPr sz="2000">
                    <a:latin typeface="Times New Roman" panose="02020603050405020304" pitchFamily="18" charset="0"/>
                    <a:cs typeface="Times New Roman" panose="02020603050405020304" pitchFamily="18" charset="0"/>
                  </a:defRPr>
                </a:lvl1pPr>
              </a:lstStyle>
              <a:p>
                <a:r>
                  <a:rPr lang="en-US" altLang="zh-CN" sz="1500" dirty="0">
                    <a:solidFill>
                      <a:prstClr val="black"/>
                    </a:solidFill>
                  </a:rPr>
                  <a:t>Second </a:t>
                </a:r>
              </a:p>
              <a:p>
                <a:r>
                  <a:rPr lang="en-US" altLang="zh-CN" sz="1500" dirty="0">
                    <a:solidFill>
                      <a:prstClr val="black"/>
                    </a:solidFill>
                  </a:rPr>
                  <a:t>mass filter</a:t>
                </a:r>
                <a:endParaRPr lang="zh-CN" altLang="en-US" sz="1500" dirty="0">
                  <a:solidFill>
                    <a:prstClr val="black"/>
                  </a:solidFill>
                </a:endParaRPr>
              </a:p>
            </p:txBody>
          </p:sp>
          <p:sp>
            <p:nvSpPr>
              <p:cNvPr id="210" name="TextBox 209"/>
              <p:cNvSpPr txBox="1"/>
              <p:nvPr/>
            </p:nvSpPr>
            <p:spPr>
              <a:xfrm>
                <a:off x="7386943" y="1681093"/>
                <a:ext cx="1126804" cy="430887"/>
              </a:xfrm>
              <a:prstGeom prst="rect">
                <a:avLst/>
              </a:prstGeom>
              <a:noFill/>
            </p:spPr>
            <p:txBody>
              <a:bodyPr wrap="none" rtlCol="0">
                <a:spAutoFit/>
              </a:bodyPr>
              <a:lstStyle/>
              <a:p>
                <a:pPr algn="ctr"/>
                <a:r>
                  <a:rPr lang="en-US" altLang="zh-CN" sz="1500" dirty="0">
                    <a:solidFill>
                      <a:prstClr val="black"/>
                    </a:solidFill>
                    <a:latin typeface="Times New Roman" panose="02020603050405020304" pitchFamily="18" charset="0"/>
                    <a:cs typeface="Times New Roman" panose="02020603050405020304" pitchFamily="18" charset="0"/>
                  </a:rPr>
                  <a:t>Detector</a:t>
                </a:r>
                <a:endParaRPr lang="zh-CN" altLang="en-US" sz="1500" dirty="0">
                  <a:solidFill>
                    <a:prstClr val="black"/>
                  </a:solidFill>
                  <a:latin typeface="Times New Roman" panose="02020603050405020304" pitchFamily="18" charset="0"/>
                  <a:cs typeface="Times New Roman" panose="02020603050405020304" pitchFamily="18" charset="0"/>
                </a:endParaRPr>
              </a:p>
            </p:txBody>
          </p:sp>
          <p:cxnSp>
            <p:nvCxnSpPr>
              <p:cNvPr id="211" name="直接箭头连接符 210"/>
              <p:cNvCxnSpPr/>
              <p:nvPr/>
            </p:nvCxnSpPr>
            <p:spPr>
              <a:xfrm>
                <a:off x="2886586" y="2606639"/>
                <a:ext cx="31381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12" name="组合 211"/>
              <p:cNvGrpSpPr>
                <a:grpSpLocks noChangeAspect="1"/>
              </p:cNvGrpSpPr>
              <p:nvPr/>
            </p:nvGrpSpPr>
            <p:grpSpPr>
              <a:xfrm rot="10800000">
                <a:off x="5978765" y="2401824"/>
                <a:ext cx="1280160" cy="385423"/>
                <a:chOff x="5695950" y="4604688"/>
                <a:chExt cx="2551197" cy="1074334"/>
              </a:xfrm>
            </p:grpSpPr>
            <p:sp>
              <p:nvSpPr>
                <p:cNvPr id="213" name="圆柱形 212"/>
                <p:cNvSpPr/>
                <p:nvPr/>
              </p:nvSpPr>
              <p:spPr>
                <a:xfrm rot="16200000">
                  <a:off x="6699272" y="3891367"/>
                  <a:ext cx="381000" cy="2224087"/>
                </a:xfrm>
                <a:prstGeom prst="can">
                  <a:avLst>
                    <a:gd name="adj" fmla="val 604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4" name="圆柱形 213"/>
                <p:cNvSpPr/>
                <p:nvPr/>
              </p:nvSpPr>
              <p:spPr>
                <a:xfrm rot="16200000">
                  <a:off x="6944603" y="3683144"/>
                  <a:ext cx="381000" cy="2224088"/>
                </a:xfrm>
                <a:prstGeom prst="can">
                  <a:avLst>
                    <a:gd name="adj" fmla="val 604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5" name="圆柱形 214"/>
                <p:cNvSpPr/>
                <p:nvPr/>
              </p:nvSpPr>
              <p:spPr>
                <a:xfrm rot="16200000">
                  <a:off x="6617494" y="4376478"/>
                  <a:ext cx="381000" cy="2224087"/>
                </a:xfrm>
                <a:prstGeom prst="can">
                  <a:avLst>
                    <a:gd name="adj" fmla="val 604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6" name="圆柱形 215"/>
                <p:cNvSpPr/>
                <p:nvPr/>
              </p:nvSpPr>
              <p:spPr>
                <a:xfrm rot="16200000">
                  <a:off x="6862827" y="4168256"/>
                  <a:ext cx="381000" cy="2224088"/>
                </a:xfrm>
                <a:prstGeom prst="can">
                  <a:avLst>
                    <a:gd name="adj" fmla="val 604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8" name="椭圆 217"/>
              <p:cNvSpPr/>
              <p:nvPr/>
            </p:nvSpPr>
            <p:spPr>
              <a:xfrm>
                <a:off x="4487875" y="2555697"/>
                <a:ext cx="128016" cy="12801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19" name="直接箭头连接符 218"/>
              <p:cNvCxnSpPr/>
              <p:nvPr/>
            </p:nvCxnSpPr>
            <p:spPr>
              <a:xfrm>
                <a:off x="4648200" y="2614148"/>
                <a:ext cx="31381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0" name="TextBox 219"/>
              <p:cNvSpPr txBox="1"/>
              <p:nvPr/>
            </p:nvSpPr>
            <p:spPr>
              <a:xfrm>
                <a:off x="4604583" y="1736804"/>
                <a:ext cx="1184513" cy="807059"/>
              </a:xfrm>
              <a:prstGeom prst="rect">
                <a:avLst/>
              </a:prstGeom>
              <a:noFill/>
            </p:spPr>
            <p:txBody>
              <a:bodyPr wrap="none" rtlCol="0">
                <a:spAutoFit/>
              </a:bodyPr>
              <a:lstStyle>
                <a:defPPr>
                  <a:defRPr lang="zh-CN"/>
                </a:defPPr>
                <a:lvl1pPr algn="ctr">
                  <a:lnSpc>
                    <a:spcPts val="2000"/>
                  </a:lnSpc>
                  <a:defRPr sz="2000">
                    <a:latin typeface="Times New Roman" panose="02020603050405020304" pitchFamily="18" charset="0"/>
                    <a:cs typeface="Times New Roman" panose="02020603050405020304" pitchFamily="18" charset="0"/>
                  </a:defRPr>
                </a:lvl1pPr>
              </a:lstStyle>
              <a:p>
                <a:r>
                  <a:rPr lang="en-US" altLang="zh-CN" sz="1500" dirty="0">
                    <a:solidFill>
                      <a:prstClr val="black"/>
                    </a:solidFill>
                  </a:rPr>
                  <a:t>Collision</a:t>
                </a:r>
              </a:p>
              <a:p>
                <a:r>
                  <a:rPr lang="en-US" altLang="zh-CN" sz="1500" dirty="0">
                    <a:solidFill>
                      <a:prstClr val="black"/>
                    </a:solidFill>
                  </a:rPr>
                  <a:t>cell</a:t>
                </a:r>
                <a:endParaRPr lang="zh-CN" altLang="en-US" sz="1500" dirty="0">
                  <a:solidFill>
                    <a:prstClr val="black"/>
                  </a:solidFill>
                </a:endParaRPr>
              </a:p>
            </p:txBody>
          </p:sp>
          <p:pic>
            <p:nvPicPr>
              <p:cNvPr id="143"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8153" y="2489528"/>
                <a:ext cx="171450" cy="9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3865" y="2633248"/>
                <a:ext cx="2000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7" name="直接箭头连接符 226"/>
              <p:cNvCxnSpPr/>
              <p:nvPr/>
            </p:nvCxnSpPr>
            <p:spPr>
              <a:xfrm>
                <a:off x="5705985" y="2612436"/>
                <a:ext cx="31381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8"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8925" y="2544867"/>
                <a:ext cx="2000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9" name="直接箭头连接符 228"/>
              <p:cNvCxnSpPr/>
              <p:nvPr/>
            </p:nvCxnSpPr>
            <p:spPr>
              <a:xfrm>
                <a:off x="7467600" y="2613211"/>
                <a:ext cx="31381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457201" y="3182741"/>
                <a:ext cx="8102986" cy="430887"/>
              </a:xfrm>
              <a:prstGeom prst="rect">
                <a:avLst/>
              </a:prstGeom>
              <a:noFill/>
            </p:spPr>
            <p:txBody>
              <a:bodyPr wrap="square" rtlCol="0">
                <a:spAutoFit/>
              </a:bodyPr>
              <a:lstStyle/>
              <a:p>
                <a:pPr algn="ctr"/>
                <a:r>
                  <a:rPr lang="en-US" altLang="zh-CN" sz="1500" b="1" dirty="0">
                    <a:solidFill>
                      <a:prstClr val="black"/>
                    </a:solidFill>
                    <a:latin typeface="Times New Roman" panose="02020603050405020304" pitchFamily="18" charset="0"/>
                    <a:cs typeface="Times New Roman" panose="02020603050405020304" pitchFamily="18" charset="0"/>
                  </a:rPr>
                  <a:t>Liquid Chromatography-Tandem Mass Spectrometry (LC-MS/MS)  </a:t>
                </a:r>
                <a:endParaRPr lang="zh-CN" altLang="en-US" sz="1500" b="1" dirty="0">
                  <a:solidFill>
                    <a:prstClr val="black"/>
                  </a:solidFill>
                  <a:latin typeface="Times New Roman" panose="02020603050405020304" pitchFamily="18" charset="0"/>
                  <a:cs typeface="Times New Roman" panose="02020603050405020304" pitchFamily="18" charset="0"/>
                </a:endParaRPr>
              </a:p>
            </p:txBody>
          </p:sp>
        </p:grpSp>
        <p:grpSp>
          <p:nvGrpSpPr>
            <p:cNvPr id="7176" name="组合 7175"/>
            <p:cNvGrpSpPr/>
            <p:nvPr/>
          </p:nvGrpSpPr>
          <p:grpSpPr>
            <a:xfrm>
              <a:off x="990600" y="3702644"/>
              <a:ext cx="7191486" cy="2621956"/>
              <a:chOff x="990600" y="3702644"/>
              <a:chExt cx="7191486" cy="2621956"/>
            </a:xfrm>
          </p:grpSpPr>
          <p:sp>
            <p:nvSpPr>
              <p:cNvPr id="176" name="矩形 175">
                <a:hlinkClick r:id="" action="ppaction://hlinkshowjump?jump=nextslide"/>
              </p:cNvPr>
              <p:cNvSpPr/>
              <p:nvPr/>
            </p:nvSpPr>
            <p:spPr>
              <a:xfrm>
                <a:off x="990600" y="3961439"/>
                <a:ext cx="2200607" cy="60350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p>
                <a:pPr algn="ctr">
                  <a:lnSpc>
                    <a:spcPts val="1650"/>
                  </a:lnSpc>
                  <a:defRPr/>
                </a:pPr>
                <a:r>
                  <a:rPr lang="en-US" altLang="zh-CN" sz="1650" dirty="0">
                    <a:solidFill>
                      <a:srgbClr val="FFFFFF"/>
                    </a:solidFill>
                    <a:latin typeface="Times New Roman" panose="02020603050405020304" pitchFamily="18" charset="0"/>
                    <a:ea typeface="宋体" pitchFamily="2" charset="-122"/>
                    <a:cs typeface="Times New Roman" panose="02020603050405020304" pitchFamily="18" charset="0"/>
                  </a:rPr>
                  <a:t>Instrumental conditions</a:t>
                </a:r>
                <a:endParaRPr lang="zh-CN" altLang="en-US" sz="1650" dirty="0">
                  <a:solidFill>
                    <a:srgbClr val="FFFFFF"/>
                  </a:solidFill>
                  <a:latin typeface="Times New Roman" panose="02020603050405020304" pitchFamily="18" charset="0"/>
                  <a:ea typeface="宋体" pitchFamily="2" charset="-122"/>
                  <a:cs typeface="Times New Roman" panose="02020603050405020304" pitchFamily="18" charset="0"/>
                </a:endParaRPr>
              </a:p>
            </p:txBody>
          </p:sp>
          <p:sp>
            <p:nvSpPr>
              <p:cNvPr id="177" name="矩形 176"/>
              <p:cNvSpPr/>
              <p:nvPr/>
            </p:nvSpPr>
            <p:spPr>
              <a:xfrm>
                <a:off x="1685593" y="4892040"/>
                <a:ext cx="2200607" cy="36576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1650"/>
                  </a:lnSpc>
                  <a:defRPr/>
                </a:pPr>
                <a:r>
                  <a:rPr lang="en-US" altLang="zh-CN" sz="1500" dirty="0">
                    <a:solidFill>
                      <a:srgbClr val="FFFFFF"/>
                    </a:solidFill>
                    <a:latin typeface="Times New Roman" pitchFamily="18" charset="0"/>
                    <a:ea typeface="宋体" pitchFamily="2" charset="-122"/>
                    <a:cs typeface="Times New Roman" panose="02020603050405020304" pitchFamily="18" charset="0"/>
                  </a:rPr>
                  <a:t>Calibration curves</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sp>
            <p:nvSpPr>
              <p:cNvPr id="178" name="矩形 177">
                <a:hlinkClick r:id="" action="ppaction://noaction"/>
              </p:cNvPr>
              <p:cNvSpPr/>
              <p:nvPr/>
            </p:nvSpPr>
            <p:spPr>
              <a:xfrm>
                <a:off x="5968033" y="3961438"/>
                <a:ext cx="2214053" cy="60350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p>
                <a:pPr algn="ctr">
                  <a:lnSpc>
                    <a:spcPts val="1650"/>
                  </a:lnSpc>
                  <a:defRPr/>
                </a:pPr>
                <a:r>
                  <a:rPr lang="en-US" altLang="zh-CN" sz="1650" dirty="0">
                    <a:solidFill>
                      <a:srgbClr val="FFFFFF"/>
                    </a:solidFill>
                    <a:latin typeface="Times New Roman" panose="02020603050405020304" pitchFamily="18" charset="0"/>
                    <a:ea typeface="宋体" pitchFamily="2" charset="-122"/>
                    <a:cs typeface="Times New Roman" panose="02020603050405020304" pitchFamily="18" charset="0"/>
                  </a:rPr>
                  <a:t>Sample preparation</a:t>
                </a:r>
                <a:endParaRPr lang="zh-CN" altLang="en-US" sz="1650" dirty="0">
                  <a:solidFill>
                    <a:srgbClr val="FFFFFF"/>
                  </a:solidFill>
                  <a:latin typeface="Times New Roman" panose="02020603050405020304" pitchFamily="18" charset="0"/>
                  <a:ea typeface="宋体" pitchFamily="2" charset="-122"/>
                  <a:cs typeface="Times New Roman" panose="02020603050405020304" pitchFamily="18" charset="0"/>
                </a:endParaRPr>
              </a:p>
            </p:txBody>
          </p:sp>
          <p:sp>
            <p:nvSpPr>
              <p:cNvPr id="179" name="矩形 178"/>
              <p:cNvSpPr/>
              <p:nvPr/>
            </p:nvSpPr>
            <p:spPr>
              <a:xfrm>
                <a:off x="5282410" y="5958840"/>
                <a:ext cx="2200607" cy="36576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1650"/>
                  </a:lnSpc>
                  <a:defRPr/>
                </a:pPr>
                <a:r>
                  <a:rPr lang="en-US" altLang="zh-CN" sz="1500" dirty="0">
                    <a:solidFill>
                      <a:srgbClr val="FFFFFF"/>
                    </a:solidFill>
                    <a:latin typeface="Times New Roman" pitchFamily="18" charset="0"/>
                    <a:ea typeface="宋体" pitchFamily="2" charset="-122"/>
                    <a:cs typeface="Times New Roman" panose="02020603050405020304" pitchFamily="18" charset="0"/>
                  </a:rPr>
                  <a:t>Solvent type</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sp>
            <p:nvSpPr>
              <p:cNvPr id="180" name="矩形 179"/>
              <p:cNvSpPr/>
              <p:nvPr/>
            </p:nvSpPr>
            <p:spPr>
              <a:xfrm>
                <a:off x="5282410" y="5425440"/>
                <a:ext cx="2200607" cy="36576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1650"/>
                  </a:lnSpc>
                  <a:defRPr/>
                </a:pPr>
                <a:r>
                  <a:rPr lang="en-US" altLang="zh-CN" sz="1500" dirty="0">
                    <a:solidFill>
                      <a:srgbClr val="FFFFFF"/>
                    </a:solidFill>
                    <a:latin typeface="Times New Roman" pitchFamily="18" charset="0"/>
                    <a:ea typeface="宋体" pitchFamily="2" charset="-122"/>
                    <a:cs typeface="Times New Roman" panose="02020603050405020304" pitchFamily="18" charset="0"/>
                  </a:rPr>
                  <a:t>Sonication</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sp>
            <p:nvSpPr>
              <p:cNvPr id="181" name="矩形 180"/>
              <p:cNvSpPr/>
              <p:nvPr/>
            </p:nvSpPr>
            <p:spPr>
              <a:xfrm>
                <a:off x="5282410" y="4892040"/>
                <a:ext cx="2200607" cy="36576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1650"/>
                  </a:lnSpc>
                  <a:defRPr/>
                </a:pPr>
                <a:r>
                  <a:rPr lang="en-US" altLang="zh-CN" sz="1500" dirty="0">
                    <a:solidFill>
                      <a:srgbClr val="FFFFFF"/>
                    </a:solidFill>
                    <a:latin typeface="Times New Roman" pitchFamily="18" charset="0"/>
                    <a:ea typeface="宋体" pitchFamily="2" charset="-122"/>
                    <a:cs typeface="Times New Roman" panose="02020603050405020304" pitchFamily="18" charset="0"/>
                  </a:rPr>
                  <a:t>Temperature</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cxnSp>
            <p:nvCxnSpPr>
              <p:cNvPr id="249" name="直接箭头连接符 248"/>
              <p:cNvCxnSpPr/>
              <p:nvPr/>
            </p:nvCxnSpPr>
            <p:spPr>
              <a:xfrm>
                <a:off x="4572000" y="3702644"/>
                <a:ext cx="0" cy="560547"/>
              </a:xfrm>
              <a:prstGeom prst="straightConnector1">
                <a:avLst/>
              </a:prstGeom>
              <a:ln w="444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直接箭头连接符 249"/>
              <p:cNvCxnSpPr/>
              <p:nvPr/>
            </p:nvCxnSpPr>
            <p:spPr>
              <a:xfrm flipH="1">
                <a:off x="3200401" y="4263191"/>
                <a:ext cx="1384492"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1685593" y="5425440"/>
                <a:ext cx="2200607" cy="36576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1650"/>
                  </a:lnSpc>
                  <a:defRPr/>
                </a:pPr>
                <a:r>
                  <a:rPr lang="en-US" altLang="zh-CN" sz="1500" dirty="0">
                    <a:solidFill>
                      <a:srgbClr val="FFFFFF"/>
                    </a:solidFill>
                    <a:latin typeface="Times New Roman" pitchFamily="18" charset="0"/>
                    <a:ea typeface="宋体" pitchFamily="2" charset="-122"/>
                    <a:cs typeface="Times New Roman" panose="02020603050405020304" pitchFamily="18" charset="0"/>
                  </a:rPr>
                  <a:t>Quantification limit</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sp>
            <p:nvSpPr>
              <p:cNvPr id="128" name="矩形 127"/>
              <p:cNvSpPr/>
              <p:nvPr/>
            </p:nvSpPr>
            <p:spPr>
              <a:xfrm>
                <a:off x="1685593" y="5958840"/>
                <a:ext cx="2200607" cy="36576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1650"/>
                  </a:lnSpc>
                  <a:defRPr/>
                </a:pPr>
                <a:r>
                  <a:rPr lang="en-US" altLang="zh-CN" sz="1500" dirty="0">
                    <a:solidFill>
                      <a:srgbClr val="FFFFFF"/>
                    </a:solidFill>
                    <a:latin typeface="Times New Roman" pitchFamily="18" charset="0"/>
                    <a:ea typeface="宋体" pitchFamily="2" charset="-122"/>
                    <a:cs typeface="Times New Roman" panose="02020603050405020304" pitchFamily="18" charset="0"/>
                  </a:rPr>
                  <a:t>Composition</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cxnSp>
            <p:nvCxnSpPr>
              <p:cNvPr id="140" name="直接箭头连接符 139"/>
              <p:cNvCxnSpPr/>
              <p:nvPr/>
            </p:nvCxnSpPr>
            <p:spPr>
              <a:xfrm>
                <a:off x="4572000" y="4263191"/>
                <a:ext cx="1396033"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0" name="肘形连接符 7169"/>
              <p:cNvCxnSpPr>
                <a:endCxn id="128" idx="1"/>
              </p:cNvCxnSpPr>
              <p:nvPr/>
            </p:nvCxnSpPr>
            <p:spPr>
              <a:xfrm rot="16200000" flipH="1">
                <a:off x="671830" y="5127957"/>
                <a:ext cx="1576776" cy="450749"/>
              </a:xfrm>
              <a:prstGeom prst="bentConnector2">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3" name="直接箭头连接符 162"/>
              <p:cNvCxnSpPr/>
              <p:nvPr/>
            </p:nvCxnSpPr>
            <p:spPr>
              <a:xfrm>
                <a:off x="1234843" y="5074920"/>
                <a:ext cx="449521"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4" name="直接箭头连接符 163"/>
              <p:cNvCxnSpPr/>
              <p:nvPr/>
            </p:nvCxnSpPr>
            <p:spPr>
              <a:xfrm>
                <a:off x="1240505" y="5608320"/>
                <a:ext cx="449521"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p:nvPr/>
            </p:nvCxnSpPr>
            <p:spPr>
              <a:xfrm flipH="1">
                <a:off x="7483914" y="5074920"/>
                <a:ext cx="449521"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7" name="直接箭头连接符 166"/>
              <p:cNvCxnSpPr/>
              <p:nvPr/>
            </p:nvCxnSpPr>
            <p:spPr>
              <a:xfrm flipH="1">
                <a:off x="7483914" y="5608320"/>
                <a:ext cx="449521"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9" name="肘形连接符 168"/>
              <p:cNvCxnSpPr/>
              <p:nvPr/>
            </p:nvCxnSpPr>
            <p:spPr>
              <a:xfrm rot="5400000">
                <a:off x="6920900" y="5127959"/>
                <a:ext cx="1576776" cy="450749"/>
              </a:xfrm>
              <a:prstGeom prst="bentConnector2">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Slide Number Placeholder 1"/>
          <p:cNvSpPr>
            <a:spLocks noGrp="1"/>
          </p:cNvSpPr>
          <p:nvPr>
            <p:ph type="sldNum" sz="quarter" idx="12"/>
          </p:nvPr>
        </p:nvSpPr>
        <p:spPr/>
        <p:txBody>
          <a:bodyPr/>
          <a:lstStyle/>
          <a:p>
            <a:fld id="{A8D5792D-A4CE-4F90-B964-7D98977F0DF5}" type="slidenum">
              <a:rPr lang="en-US" smtClean="0"/>
              <a:t>10</a:t>
            </a:fld>
            <a:endParaRPr lang="en-US"/>
          </a:p>
        </p:txBody>
      </p:sp>
    </p:spTree>
    <p:extLst>
      <p:ext uri="{BB962C8B-B14F-4D97-AF65-F5344CB8AC3E}">
        <p14:creationId xmlns:p14="http://schemas.microsoft.com/office/powerpoint/2010/main" val="729603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1200150" y="3771900"/>
            <a:ext cx="6687741" cy="1978581"/>
            <a:chOff x="76200" y="3884612"/>
            <a:chExt cx="8916988" cy="2638108"/>
          </a:xfrm>
        </p:grpSpPr>
        <p:graphicFrame>
          <p:nvGraphicFramePr>
            <p:cNvPr id="40" name="对象 39"/>
            <p:cNvGraphicFramePr>
              <a:graphicFrameLocks/>
            </p:cNvGraphicFramePr>
            <p:nvPr>
              <p:extLst/>
            </p:nvPr>
          </p:nvGraphicFramePr>
          <p:xfrm>
            <a:off x="5868988" y="3884612"/>
            <a:ext cx="3124200" cy="2592388"/>
          </p:xfrm>
          <a:graphic>
            <a:graphicData uri="http://schemas.openxmlformats.org/presentationml/2006/ole">
              <mc:AlternateContent xmlns:mc="http://schemas.openxmlformats.org/markup-compatibility/2006">
                <mc:Choice xmlns:v="urn:schemas-microsoft-com:vml" Requires="v">
                  <p:oleObj spid="_x0000_s2104" name="SPW 11.0 Graph" r:id="rId3" imgW="5397480" imgH="4364280" progId="SigmaPlotGraphicObject.10">
                    <p:embed/>
                  </p:oleObj>
                </mc:Choice>
                <mc:Fallback>
                  <p:oleObj name="SPW 11.0 Graph" r:id="rId3" imgW="5397480" imgH="4364280" progId="SigmaPlotGraphicObject.10">
                    <p:embed/>
                    <p:pic>
                      <p:nvPicPr>
                        <p:cNvPr id="0" name=""/>
                        <p:cNvPicPr/>
                        <p:nvPr/>
                      </p:nvPicPr>
                      <p:blipFill>
                        <a:blip r:embed="rId4"/>
                        <a:stretch>
                          <a:fillRect/>
                        </a:stretch>
                      </p:blipFill>
                      <p:spPr>
                        <a:xfrm>
                          <a:off x="5868988" y="3884612"/>
                          <a:ext cx="3124200" cy="2592388"/>
                        </a:xfrm>
                        <a:prstGeom prst="rect">
                          <a:avLst/>
                        </a:prstGeom>
                      </p:spPr>
                    </p:pic>
                  </p:oleObj>
                </mc:Fallback>
              </mc:AlternateContent>
            </a:graphicData>
          </a:graphic>
        </p:graphicFrame>
        <p:graphicFrame>
          <p:nvGraphicFramePr>
            <p:cNvPr id="39" name="对象 38"/>
            <p:cNvGraphicFramePr>
              <a:graphicFrameLocks/>
            </p:cNvGraphicFramePr>
            <p:nvPr>
              <p:extLst/>
            </p:nvPr>
          </p:nvGraphicFramePr>
          <p:xfrm>
            <a:off x="2973388" y="3887787"/>
            <a:ext cx="3124200" cy="2574925"/>
          </p:xfrm>
          <a:graphic>
            <a:graphicData uri="http://schemas.openxmlformats.org/presentationml/2006/ole">
              <mc:AlternateContent xmlns:mc="http://schemas.openxmlformats.org/markup-compatibility/2006">
                <mc:Choice xmlns:v="urn:schemas-microsoft-com:vml" Requires="v">
                  <p:oleObj spid="_x0000_s2105" name="SPW 11.0 Graph" r:id="rId5" imgW="5397480" imgH="4364280" progId="SigmaPlotGraphicObject.10">
                    <p:embed/>
                  </p:oleObj>
                </mc:Choice>
                <mc:Fallback>
                  <p:oleObj name="SPW 11.0 Graph" r:id="rId5" imgW="5397480" imgH="4364280" progId="SigmaPlotGraphicObject.10">
                    <p:embed/>
                    <p:pic>
                      <p:nvPicPr>
                        <p:cNvPr id="0" name=""/>
                        <p:cNvPicPr/>
                        <p:nvPr/>
                      </p:nvPicPr>
                      <p:blipFill>
                        <a:blip r:embed="rId6"/>
                        <a:stretch>
                          <a:fillRect/>
                        </a:stretch>
                      </p:blipFill>
                      <p:spPr>
                        <a:xfrm>
                          <a:off x="2973388" y="3887787"/>
                          <a:ext cx="3124200" cy="2574925"/>
                        </a:xfrm>
                        <a:prstGeom prst="rect">
                          <a:avLst/>
                        </a:prstGeom>
                      </p:spPr>
                    </p:pic>
                  </p:oleObj>
                </mc:Fallback>
              </mc:AlternateContent>
            </a:graphicData>
          </a:graphic>
        </p:graphicFrame>
        <p:graphicFrame>
          <p:nvGraphicFramePr>
            <p:cNvPr id="37" name="对象 36"/>
            <p:cNvGraphicFramePr>
              <a:graphicFrameLocks/>
            </p:cNvGraphicFramePr>
            <p:nvPr>
              <p:extLst/>
            </p:nvPr>
          </p:nvGraphicFramePr>
          <p:xfrm>
            <a:off x="76200" y="3962400"/>
            <a:ext cx="3124200" cy="2560320"/>
          </p:xfrm>
          <a:graphic>
            <a:graphicData uri="http://schemas.openxmlformats.org/presentationml/2006/ole">
              <mc:AlternateContent xmlns:mc="http://schemas.openxmlformats.org/markup-compatibility/2006">
                <mc:Choice xmlns:v="urn:schemas-microsoft-com:vml" Requires="v">
                  <p:oleObj spid="_x0000_s2106" name="SPW 11.0 Graph" r:id="rId7" imgW="5397480" imgH="4364280" progId="SigmaPlotGraphicObject.10">
                    <p:embed/>
                  </p:oleObj>
                </mc:Choice>
                <mc:Fallback>
                  <p:oleObj name="SPW 11.0 Graph" r:id="rId7" imgW="5397480" imgH="4364280" progId="SigmaPlotGraphicObject.10">
                    <p:embed/>
                    <p:pic>
                      <p:nvPicPr>
                        <p:cNvPr id="0" name=""/>
                        <p:cNvPicPr/>
                        <p:nvPr/>
                      </p:nvPicPr>
                      <p:blipFill>
                        <a:blip r:embed="rId8"/>
                        <a:stretch>
                          <a:fillRect/>
                        </a:stretch>
                      </p:blipFill>
                      <p:spPr>
                        <a:xfrm>
                          <a:off x="76200" y="3962400"/>
                          <a:ext cx="3124200" cy="2560320"/>
                        </a:xfrm>
                        <a:prstGeom prst="rect">
                          <a:avLst/>
                        </a:prstGeom>
                      </p:spPr>
                    </p:pic>
                  </p:oleObj>
                </mc:Fallback>
              </mc:AlternateContent>
            </a:graphicData>
          </a:graphic>
        </p:graphicFrame>
      </p:grpSp>
      <p:sp>
        <p:nvSpPr>
          <p:cNvPr id="5" name="标题 1"/>
          <p:cNvSpPr>
            <a:spLocks noGrp="1"/>
          </p:cNvSpPr>
          <p:nvPr>
            <p:ph type="title"/>
          </p:nvPr>
        </p:nvSpPr>
        <p:spPr>
          <a:xfrm>
            <a:off x="1314450" y="857250"/>
            <a:ext cx="6343650" cy="1063229"/>
          </a:xfrm>
        </p:spPr>
        <p:txBody>
          <a:bodyPr>
            <a:normAutofit fontScale="90000"/>
          </a:bodyPr>
          <a:lstStyle/>
          <a:p>
            <a:r>
              <a:rPr lang="en-US" altLang="zh-CN" sz="2325" b="1" dirty="0">
                <a:latin typeface="Times New Roman" panose="02020603050405020304" pitchFamily="18" charset="0"/>
                <a:cs typeface="Times New Roman" panose="02020603050405020304" pitchFamily="18" charset="0"/>
              </a:rPr>
              <a:t>Release of </a:t>
            </a:r>
            <a:r>
              <a:rPr lang="en-US" altLang="zh-CN" sz="2325" b="1" u="sng" dirty="0">
                <a:latin typeface="Times New Roman" panose="02020603050405020304" pitchFamily="18" charset="0"/>
                <a:cs typeface="Times New Roman" panose="02020603050405020304" pitchFamily="18" charset="0"/>
              </a:rPr>
              <a:t>surfactant</a:t>
            </a:r>
            <a:r>
              <a:rPr lang="en-US" altLang="zh-CN" sz="2325" b="1" dirty="0">
                <a:latin typeface="Times New Roman" panose="02020603050405020304" pitchFamily="18" charset="0"/>
                <a:cs typeface="Times New Roman" panose="02020603050405020304" pitchFamily="18" charset="0"/>
              </a:rPr>
              <a:t> at 22, 40 &amp; 70 </a:t>
            </a:r>
            <a:r>
              <a:rPr lang="en-US" altLang="zh-CN" sz="2325" b="1" baseline="30000" dirty="0" err="1">
                <a:latin typeface="Times New Roman" panose="02020603050405020304" pitchFamily="18" charset="0"/>
                <a:cs typeface="Times New Roman" panose="02020603050405020304" pitchFamily="18" charset="0"/>
              </a:rPr>
              <a:t>o</a:t>
            </a:r>
            <a:r>
              <a:rPr lang="en-US" altLang="zh-CN" sz="2325" b="1" dirty="0" err="1">
                <a:latin typeface="Times New Roman" panose="02020603050405020304" pitchFamily="18" charset="0"/>
                <a:cs typeface="Times New Roman" panose="02020603050405020304" pitchFamily="18" charset="0"/>
              </a:rPr>
              <a:t>C</a:t>
            </a:r>
            <a:r>
              <a:rPr lang="en-US" altLang="zh-CN" sz="1500" dirty="0">
                <a:latin typeface="Times New Roman" panose="02020603050405020304" pitchFamily="18" charset="0"/>
                <a:cs typeface="Times New Roman" panose="02020603050405020304" pitchFamily="18" charset="0"/>
              </a:rPr>
              <a:t/>
            </a:r>
            <a:br>
              <a:rPr lang="en-US" altLang="zh-CN" sz="1500" dirty="0">
                <a:latin typeface="Times New Roman" panose="02020603050405020304" pitchFamily="18" charset="0"/>
                <a:cs typeface="Times New Roman" panose="02020603050405020304" pitchFamily="18" charset="0"/>
              </a:rPr>
            </a:br>
            <a:r>
              <a:rPr lang="en-US" altLang="zh-CN" sz="1500" dirty="0">
                <a:latin typeface="Times New Roman" panose="02020603050405020304" pitchFamily="18" charset="0"/>
                <a:cs typeface="Times New Roman" panose="02020603050405020304" pitchFamily="18" charset="0"/>
              </a:rPr>
              <a:t>Xia Y, Rubino M, Auras R. 2014. </a:t>
            </a:r>
            <a:r>
              <a:rPr lang="en-US" altLang="zh-CN" sz="1500" i="1" dirty="0">
                <a:latin typeface="Times New Roman" panose="02020603050405020304" pitchFamily="18" charset="0"/>
                <a:cs typeface="Times New Roman" panose="02020603050405020304" pitchFamily="18" charset="0"/>
              </a:rPr>
              <a:t>Release of </a:t>
            </a:r>
            <a:r>
              <a:rPr lang="en-US" altLang="zh-CN" sz="1500" i="1" dirty="0" err="1">
                <a:latin typeface="Times New Roman" panose="02020603050405020304" pitchFamily="18" charset="0"/>
                <a:cs typeface="Times New Roman" panose="02020603050405020304" pitchFamily="18" charset="0"/>
              </a:rPr>
              <a:t>Nanoclay</a:t>
            </a:r>
            <a:r>
              <a:rPr lang="en-US" altLang="zh-CN" sz="1500" i="1" dirty="0">
                <a:latin typeface="Times New Roman" panose="02020603050405020304" pitchFamily="18" charset="0"/>
                <a:cs typeface="Times New Roman" panose="02020603050405020304" pitchFamily="18" charset="0"/>
              </a:rPr>
              <a:t> and Surfactant from Polymer−Clay </a:t>
            </a:r>
            <a:r>
              <a:rPr lang="en-US" altLang="zh-CN" sz="1500" i="1" dirty="0" err="1">
                <a:latin typeface="Times New Roman" panose="02020603050405020304" pitchFamily="18" charset="0"/>
                <a:cs typeface="Times New Roman" panose="02020603050405020304" pitchFamily="18" charset="0"/>
              </a:rPr>
              <a:t>Nanocomposites</a:t>
            </a:r>
            <a:r>
              <a:rPr lang="en-US" altLang="zh-CN" sz="1500" i="1" dirty="0">
                <a:latin typeface="Times New Roman" panose="02020603050405020304" pitchFamily="18" charset="0"/>
                <a:cs typeface="Times New Roman" panose="02020603050405020304" pitchFamily="18" charset="0"/>
              </a:rPr>
              <a:t> into a Food Simulant</a:t>
            </a:r>
            <a:r>
              <a:rPr lang="en-US" altLang="zh-CN" sz="1500" dirty="0">
                <a:latin typeface="Times New Roman" panose="02020603050405020304" pitchFamily="18" charset="0"/>
                <a:cs typeface="Times New Roman" panose="02020603050405020304" pitchFamily="18" charset="0"/>
              </a:rPr>
              <a:t>. Environ. Sci. Technol. 2014, 48, 13617−13624</a:t>
            </a:r>
            <a:endParaRPr lang="zh-CN" altLang="en-US" sz="1500" dirty="0">
              <a:latin typeface="Times New Roman" panose="02020603050405020304" pitchFamily="18" charset="0"/>
              <a:cs typeface="Times New Roman" panose="02020603050405020304" pitchFamily="18" charset="0"/>
            </a:endParaRPr>
          </a:p>
        </p:txBody>
      </p:sp>
      <p:grpSp>
        <p:nvGrpSpPr>
          <p:cNvPr id="56" name="组合 55"/>
          <p:cNvGrpSpPr/>
          <p:nvPr/>
        </p:nvGrpSpPr>
        <p:grpSpPr>
          <a:xfrm>
            <a:off x="1200151" y="1943100"/>
            <a:ext cx="6746081" cy="1953816"/>
            <a:chOff x="73025" y="1524000"/>
            <a:chExt cx="8994775" cy="2605088"/>
          </a:xfrm>
        </p:grpSpPr>
        <p:graphicFrame>
          <p:nvGraphicFramePr>
            <p:cNvPr id="36" name="对象 35"/>
            <p:cNvGraphicFramePr>
              <a:graphicFrameLocks noChangeAspect="1"/>
            </p:cNvGraphicFramePr>
            <p:nvPr>
              <p:extLst/>
            </p:nvPr>
          </p:nvGraphicFramePr>
          <p:xfrm>
            <a:off x="5943600" y="1524000"/>
            <a:ext cx="3124200" cy="2576513"/>
          </p:xfrm>
          <a:graphic>
            <a:graphicData uri="http://schemas.openxmlformats.org/presentationml/2006/ole">
              <mc:AlternateContent xmlns:mc="http://schemas.openxmlformats.org/markup-compatibility/2006">
                <mc:Choice xmlns:v="urn:schemas-microsoft-com:vml" Requires="v">
                  <p:oleObj spid="_x0000_s2107" name="SPW 11.0 Graph" r:id="rId9" imgW="5321520" imgH="4364280" progId="SigmaPlotGraphicObject.10">
                    <p:embed/>
                  </p:oleObj>
                </mc:Choice>
                <mc:Fallback>
                  <p:oleObj name="SPW 11.0 Graph" r:id="rId9" imgW="5321520" imgH="4364280" progId="SigmaPlotGraphicObject.10">
                    <p:embed/>
                    <p:pic>
                      <p:nvPicPr>
                        <p:cNvPr id="0" name=""/>
                        <p:cNvPicPr/>
                        <p:nvPr/>
                      </p:nvPicPr>
                      <p:blipFill>
                        <a:blip r:embed="rId10"/>
                        <a:stretch>
                          <a:fillRect/>
                        </a:stretch>
                      </p:blipFill>
                      <p:spPr>
                        <a:xfrm>
                          <a:off x="5943600" y="1524000"/>
                          <a:ext cx="3124200" cy="2576513"/>
                        </a:xfrm>
                        <a:prstGeom prst="rect">
                          <a:avLst/>
                        </a:prstGeom>
                      </p:spPr>
                    </p:pic>
                  </p:oleObj>
                </mc:Fallback>
              </mc:AlternateContent>
            </a:graphicData>
          </a:graphic>
        </p:graphicFrame>
        <p:graphicFrame>
          <p:nvGraphicFramePr>
            <p:cNvPr id="35" name="对象 34"/>
            <p:cNvGraphicFramePr>
              <a:graphicFrameLocks noChangeAspect="1"/>
            </p:cNvGraphicFramePr>
            <p:nvPr>
              <p:extLst/>
            </p:nvPr>
          </p:nvGraphicFramePr>
          <p:xfrm>
            <a:off x="3009900" y="1524000"/>
            <a:ext cx="3124200" cy="2605088"/>
          </p:xfrm>
          <a:graphic>
            <a:graphicData uri="http://schemas.openxmlformats.org/presentationml/2006/ole">
              <mc:AlternateContent xmlns:mc="http://schemas.openxmlformats.org/markup-compatibility/2006">
                <mc:Choice xmlns:v="urn:schemas-microsoft-com:vml" Requires="v">
                  <p:oleObj spid="_x0000_s2108" name="SPW 11.0 Graph" r:id="rId11" imgW="5321520" imgH="4364280" progId="SigmaPlotGraphicObject.10">
                    <p:embed/>
                  </p:oleObj>
                </mc:Choice>
                <mc:Fallback>
                  <p:oleObj name="SPW 11.0 Graph" r:id="rId11" imgW="5321520" imgH="4364280" progId="SigmaPlotGraphicObject.10">
                    <p:embed/>
                    <p:pic>
                      <p:nvPicPr>
                        <p:cNvPr id="0" name=""/>
                        <p:cNvPicPr/>
                        <p:nvPr/>
                      </p:nvPicPr>
                      <p:blipFill>
                        <a:blip r:embed="rId12"/>
                        <a:stretch>
                          <a:fillRect/>
                        </a:stretch>
                      </p:blipFill>
                      <p:spPr>
                        <a:xfrm>
                          <a:off x="3009900" y="1524000"/>
                          <a:ext cx="3124200" cy="2605088"/>
                        </a:xfrm>
                        <a:prstGeom prst="rect">
                          <a:avLst/>
                        </a:prstGeom>
                      </p:spPr>
                    </p:pic>
                  </p:oleObj>
                </mc:Fallback>
              </mc:AlternateContent>
            </a:graphicData>
          </a:graphic>
        </p:graphicFrame>
        <p:graphicFrame>
          <p:nvGraphicFramePr>
            <p:cNvPr id="34" name="对象 33"/>
            <p:cNvGraphicFramePr>
              <a:graphicFrameLocks noChangeAspect="1"/>
            </p:cNvGraphicFramePr>
            <p:nvPr>
              <p:extLst/>
            </p:nvPr>
          </p:nvGraphicFramePr>
          <p:xfrm>
            <a:off x="73025" y="1554163"/>
            <a:ext cx="3127375" cy="2560637"/>
          </p:xfrm>
          <a:graphic>
            <a:graphicData uri="http://schemas.openxmlformats.org/presentationml/2006/ole">
              <mc:AlternateContent xmlns:mc="http://schemas.openxmlformats.org/markup-compatibility/2006">
                <mc:Choice xmlns:v="urn:schemas-microsoft-com:vml" Requires="v">
                  <p:oleObj spid="_x0000_s2109" name="SPW 11.0 Graph" r:id="rId13" imgW="5321520" imgH="4364280" progId="SigmaPlotGraphicObject.10">
                    <p:embed/>
                  </p:oleObj>
                </mc:Choice>
                <mc:Fallback>
                  <p:oleObj name="SPW 11.0 Graph" r:id="rId13" imgW="5321520" imgH="4364280" progId="SigmaPlotGraphicObject.10">
                    <p:embed/>
                    <p:pic>
                      <p:nvPicPr>
                        <p:cNvPr id="0" name=""/>
                        <p:cNvPicPr/>
                        <p:nvPr/>
                      </p:nvPicPr>
                      <p:blipFill>
                        <a:blip r:embed="rId14"/>
                        <a:stretch>
                          <a:fillRect/>
                        </a:stretch>
                      </p:blipFill>
                      <p:spPr>
                        <a:xfrm>
                          <a:off x="73025" y="1554163"/>
                          <a:ext cx="3127375" cy="2560637"/>
                        </a:xfrm>
                        <a:prstGeom prst="rect">
                          <a:avLst/>
                        </a:prstGeom>
                      </p:spPr>
                    </p:pic>
                  </p:oleObj>
                </mc:Fallback>
              </mc:AlternateContent>
            </a:graphicData>
          </a:graphic>
        </p:graphicFrame>
      </p:grpSp>
      <p:sp>
        <p:nvSpPr>
          <p:cNvPr id="2" name="Slide Number Placeholder 1"/>
          <p:cNvSpPr>
            <a:spLocks noGrp="1"/>
          </p:cNvSpPr>
          <p:nvPr>
            <p:ph type="sldNum" sz="quarter" idx="12"/>
          </p:nvPr>
        </p:nvSpPr>
        <p:spPr/>
        <p:txBody>
          <a:bodyPr/>
          <a:lstStyle/>
          <a:p>
            <a:fld id="{A8D5792D-A4CE-4F90-B964-7D98977F0DF5}" type="slidenum">
              <a:rPr lang="en-US" smtClean="0"/>
              <a:t>11</a:t>
            </a:fld>
            <a:endParaRPr lang="en-US"/>
          </a:p>
        </p:txBody>
      </p:sp>
    </p:spTree>
    <p:extLst>
      <p:ext uri="{BB962C8B-B14F-4D97-AF65-F5344CB8AC3E}">
        <p14:creationId xmlns:p14="http://schemas.microsoft.com/office/powerpoint/2010/main" val="1740526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485774" y="873701"/>
            <a:ext cx="8372475" cy="857250"/>
          </a:xfrm>
        </p:spPr>
        <p:txBody>
          <a:bodyPr>
            <a:normAutofit fontScale="90000"/>
          </a:bodyPr>
          <a:lstStyle/>
          <a:p>
            <a:r>
              <a:rPr lang="en-US" altLang="zh-CN" sz="2700" kern="1900" dirty="0">
                <a:latin typeface="Times New Roman" panose="02020603050405020304" pitchFamily="18" charset="0"/>
                <a:cs typeface="Times New Roman" panose="02020603050405020304" pitchFamily="18" charset="0"/>
              </a:rPr>
              <a:t>Further Assessment from the release study </a:t>
            </a:r>
            <a:r>
              <a:rPr lang="en-US" altLang="zh-CN" sz="2700" kern="1900" dirty="0" smtClean="0">
                <a:latin typeface="Times New Roman" panose="02020603050405020304" pitchFamily="18" charset="0"/>
                <a:cs typeface="Times New Roman" panose="02020603050405020304" pitchFamily="18" charset="0"/>
              </a:rPr>
              <a:t>from nanocomposite: </a:t>
            </a:r>
            <a:br>
              <a:rPr lang="en-US" altLang="zh-CN" sz="2700" kern="1900" dirty="0" smtClean="0">
                <a:latin typeface="Times New Roman" panose="02020603050405020304" pitchFamily="18" charset="0"/>
                <a:cs typeface="Times New Roman" panose="02020603050405020304" pitchFamily="18" charset="0"/>
              </a:rPr>
            </a:br>
            <a:r>
              <a:rPr lang="en-US" altLang="zh-CN" sz="1800" kern="1900" dirty="0" smtClean="0">
                <a:solidFill>
                  <a:prstClr val="black"/>
                </a:solidFill>
                <a:latin typeface="Times New Roman" panose="02020603050405020304" pitchFamily="18" charset="0"/>
                <a:cs typeface="Times New Roman" panose="02020603050405020304" pitchFamily="18" charset="0"/>
              </a:rPr>
              <a:t>Xia </a:t>
            </a:r>
            <a:r>
              <a:rPr lang="en-US" altLang="zh-CN" sz="1800" kern="1900" dirty="0">
                <a:solidFill>
                  <a:prstClr val="black"/>
                </a:solidFill>
                <a:latin typeface="Times New Roman" panose="02020603050405020304" pitchFamily="18" charset="0"/>
                <a:cs typeface="Times New Roman" panose="02020603050405020304" pitchFamily="18" charset="0"/>
              </a:rPr>
              <a:t>Y, Rubino M, Auras R. 2015. </a:t>
            </a:r>
            <a:r>
              <a:rPr lang="en-US" altLang="zh-CN" sz="1800" i="1" kern="1900" dirty="0">
                <a:solidFill>
                  <a:prstClr val="black"/>
                </a:solidFill>
                <a:latin typeface="Times New Roman" panose="02020603050405020304" pitchFamily="18" charset="0"/>
                <a:cs typeface="Times New Roman" panose="02020603050405020304" pitchFamily="18" charset="0"/>
              </a:rPr>
              <a:t>Release of surfactants from </a:t>
            </a:r>
            <a:r>
              <a:rPr lang="en-US" altLang="zh-CN" sz="1800" i="1" kern="1900" dirty="0" err="1">
                <a:solidFill>
                  <a:prstClr val="black"/>
                </a:solidFill>
                <a:latin typeface="Times New Roman" panose="02020603050405020304" pitchFamily="18" charset="0"/>
                <a:cs typeface="Times New Roman" panose="02020603050405020304" pitchFamily="18" charset="0"/>
              </a:rPr>
              <a:t>organo</a:t>
            </a:r>
            <a:r>
              <a:rPr lang="en-US" altLang="zh-CN" sz="1800" i="1" kern="1900" dirty="0">
                <a:solidFill>
                  <a:prstClr val="black"/>
                </a:solidFill>
                <a:latin typeface="Times New Roman" panose="02020603050405020304" pitchFamily="18" charset="0"/>
                <a:cs typeface="Times New Roman" panose="02020603050405020304" pitchFamily="18" charset="0"/>
              </a:rPr>
              <a:t>-modiﬁed montmorillonite into </a:t>
            </a:r>
            <a:r>
              <a:rPr lang="en-US" altLang="zh-CN" sz="1800" i="1" dirty="0">
                <a:solidFill>
                  <a:prstClr val="black"/>
                </a:solidFill>
                <a:latin typeface="Times New Roman" panose="02020603050405020304" pitchFamily="18" charset="0"/>
                <a:cs typeface="Times New Roman" panose="02020603050405020304" pitchFamily="18" charset="0"/>
              </a:rPr>
              <a:t>solvents: Implications for polymer nanocomposites.</a:t>
            </a:r>
            <a:r>
              <a:rPr lang="en-US" altLang="zh-CN" sz="1800" dirty="0">
                <a:solidFill>
                  <a:prstClr val="black"/>
                </a:solidFill>
                <a:latin typeface="Times New Roman" panose="02020603050405020304" pitchFamily="18" charset="0"/>
                <a:cs typeface="Times New Roman" panose="02020603050405020304" pitchFamily="18" charset="0"/>
              </a:rPr>
              <a:t> Applied Clay Science 105-106 (2015) 107–112</a:t>
            </a:r>
            <a:endParaRPr lang="zh-CN" altLang="en-US" sz="1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678" y="2224130"/>
            <a:ext cx="4356666" cy="2746903"/>
          </a:xfrm>
          <a:prstGeom prst="rect">
            <a:avLst/>
          </a:prstGeom>
        </p:spPr>
      </p:pic>
      <p:sp>
        <p:nvSpPr>
          <p:cNvPr id="3" name="Rectangle 2"/>
          <p:cNvSpPr/>
          <p:nvPr/>
        </p:nvSpPr>
        <p:spPr>
          <a:xfrm>
            <a:off x="800099" y="5142483"/>
            <a:ext cx="7586663" cy="1077218"/>
          </a:xfrm>
          <a:prstGeom prst="rect">
            <a:avLst/>
          </a:prstGeom>
        </p:spPr>
        <p:txBody>
          <a:bodyPr wrap="square">
            <a:spAutoFit/>
          </a:bodyPr>
          <a:lstStyle/>
          <a:p>
            <a:r>
              <a:rPr lang="en-US" sz="1600" dirty="0"/>
              <a:t>TEM images of released </a:t>
            </a:r>
            <a:r>
              <a:rPr lang="en-US" sz="1600" dirty="0" err="1"/>
              <a:t>nanoclay</a:t>
            </a:r>
            <a:r>
              <a:rPr lang="en-US" sz="1600" dirty="0"/>
              <a:t> particles from the PP−clay films and the corresponding EDS analysis for the particle in image (a). </a:t>
            </a:r>
            <a:r>
              <a:rPr lang="en-US" sz="1600" dirty="0" smtClean="0"/>
              <a:t>The structures </a:t>
            </a:r>
            <a:r>
              <a:rPr lang="en-US" sz="1600" dirty="0"/>
              <a:t>(multiple parallel lines) shown within the circles exhibit a stack of clay layers. Scale bar: 50 nm for image a, 200 nm for images b and c.</a:t>
            </a:r>
          </a:p>
        </p:txBody>
      </p:sp>
    </p:spTree>
    <p:extLst>
      <p:ext uri="{BB962C8B-B14F-4D97-AF65-F5344CB8AC3E}">
        <p14:creationId xmlns:p14="http://schemas.microsoft.com/office/powerpoint/2010/main" val="383021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p:txBody>
          <a:bodyPr>
            <a:normAutofit fontScale="90000"/>
          </a:bodyPr>
          <a:lstStyle/>
          <a:p>
            <a:r>
              <a:rPr lang="en-US" altLang="zh-CN" b="1" dirty="0">
                <a:latin typeface="Times New Roman" panose="02020603050405020304" pitchFamily="18" charset="0"/>
                <a:cs typeface="Times New Roman" panose="02020603050405020304" pitchFamily="18" charset="0"/>
              </a:rPr>
              <a:t>Final comments</a:t>
            </a:r>
            <a:r>
              <a:rPr lang="en-US" altLang="zh-CN" sz="2700" dirty="0">
                <a:latin typeface="Times New Roman" panose="02020603050405020304" pitchFamily="18" charset="0"/>
                <a:cs typeface="Times New Roman" panose="02020603050405020304" pitchFamily="18" charset="0"/>
              </a:rPr>
              <a:t>:</a:t>
            </a:r>
            <a:br>
              <a:rPr lang="en-US" altLang="zh-CN" sz="2700" dirty="0">
                <a:latin typeface="Times New Roman" panose="02020603050405020304" pitchFamily="18" charset="0"/>
                <a:cs typeface="Times New Roman" panose="02020603050405020304" pitchFamily="18" charset="0"/>
              </a:rPr>
            </a:br>
            <a:endParaRPr lang="zh-CN" altLang="en-US" sz="27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728839"/>
            <a:ext cx="8229600" cy="4066495"/>
          </a:xfrm>
        </p:spPr>
        <p:txBody>
          <a:bodyPr/>
          <a:lstStyle/>
          <a:p>
            <a:pPr marL="0" indent="0">
              <a:buNone/>
            </a:pPr>
            <a:r>
              <a:rPr lang="en-US" sz="2400" dirty="0" smtClean="0"/>
              <a:t>1 Assessment of </a:t>
            </a:r>
            <a:r>
              <a:rPr lang="en-US" sz="2400" dirty="0" smtClean="0"/>
              <a:t>nanoparticles release </a:t>
            </a:r>
            <a:r>
              <a:rPr lang="en-US" sz="2400" dirty="0" smtClean="0"/>
              <a:t>requires: </a:t>
            </a:r>
          </a:p>
          <a:p>
            <a:pPr lvl="1"/>
            <a:r>
              <a:rPr lang="en-US" dirty="0" smtClean="0"/>
              <a:t>Development and validation of new </a:t>
            </a:r>
            <a:r>
              <a:rPr lang="en-US" dirty="0"/>
              <a:t>methodologies </a:t>
            </a:r>
            <a:r>
              <a:rPr lang="en-US" dirty="0" smtClean="0"/>
              <a:t>for </a:t>
            </a:r>
            <a:r>
              <a:rPr lang="en-US" dirty="0"/>
              <a:t>assessing nanoparticles release from nanocomposite</a:t>
            </a:r>
            <a:endParaRPr lang="en-US" dirty="0" smtClean="0"/>
          </a:p>
          <a:p>
            <a:pPr lvl="1"/>
            <a:r>
              <a:rPr lang="en-US" dirty="0" smtClean="0"/>
              <a:t>New </a:t>
            </a:r>
            <a:r>
              <a:rPr lang="en-US" dirty="0" smtClean="0"/>
              <a:t>ways to </a:t>
            </a:r>
            <a:r>
              <a:rPr lang="en-US" dirty="0" smtClean="0"/>
              <a:t>judge </a:t>
            </a:r>
            <a:r>
              <a:rPr lang="en-US" dirty="0" smtClean="0"/>
              <a:t>the results</a:t>
            </a:r>
          </a:p>
          <a:p>
            <a:pPr marL="457200" lvl="1" indent="0">
              <a:buNone/>
            </a:pPr>
            <a:endParaRPr lang="en-US" dirty="0"/>
          </a:p>
          <a:p>
            <a:pPr marL="302419" lvl="1" indent="-215504">
              <a:buNone/>
            </a:pPr>
            <a:r>
              <a:rPr lang="en-US" dirty="0" smtClean="0"/>
              <a:t>2. It is very important to elucidate what is the </a:t>
            </a:r>
            <a:r>
              <a:rPr lang="en-US" b="1" dirty="0" smtClean="0"/>
              <a:t>best approach</a:t>
            </a:r>
            <a:r>
              <a:rPr lang="en-US" dirty="0" smtClean="0"/>
              <a:t> to </a:t>
            </a:r>
            <a:r>
              <a:rPr lang="en-US" b="1" dirty="0" smtClean="0"/>
              <a:t>measure</a:t>
            </a:r>
            <a:r>
              <a:rPr lang="en-US" dirty="0" smtClean="0"/>
              <a:t> nanoparticles </a:t>
            </a:r>
            <a:r>
              <a:rPr lang="en-US" u="sng" dirty="0" smtClean="0"/>
              <a:t>interaction with polymers</a:t>
            </a:r>
            <a:r>
              <a:rPr lang="en-US" dirty="0" smtClean="0"/>
              <a:t> and </a:t>
            </a:r>
            <a:r>
              <a:rPr lang="en-US" dirty="0" smtClean="0"/>
              <a:t>how such interaction impact the  </a:t>
            </a:r>
            <a:r>
              <a:rPr lang="en-US" u="sng" dirty="0" smtClean="0"/>
              <a:t>release </a:t>
            </a:r>
            <a:r>
              <a:rPr lang="en-US" dirty="0" smtClean="0"/>
              <a:t>under different conditions </a:t>
            </a:r>
            <a:r>
              <a:rPr lang="en-US" b="1" dirty="0" smtClean="0"/>
              <a:t>before</a:t>
            </a:r>
            <a:r>
              <a:rPr lang="en-US" dirty="0" smtClean="0"/>
              <a:t> evaluating exposure and safety. </a:t>
            </a:r>
          </a:p>
          <a:p>
            <a:pPr lvl="1"/>
            <a:endParaRPr lang="en-US" dirty="0"/>
          </a:p>
          <a:p>
            <a:pPr lvl="1"/>
            <a:endParaRPr lang="en-US" dirty="0" smtClean="0"/>
          </a:p>
          <a:p>
            <a:pPr lvl="1"/>
            <a:endParaRPr lang="en-US" dirty="0"/>
          </a:p>
          <a:p>
            <a:pPr lvl="1"/>
            <a:endParaRPr lang="en-US" dirty="0" smtClean="0"/>
          </a:p>
          <a:p>
            <a:endParaRPr lang="en-US" dirty="0"/>
          </a:p>
        </p:txBody>
      </p:sp>
    </p:spTree>
    <p:extLst>
      <p:ext uri="{BB962C8B-B14F-4D97-AF65-F5344CB8AC3E}">
        <p14:creationId xmlns:p14="http://schemas.microsoft.com/office/powerpoint/2010/main" val="2132512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Team</a:t>
            </a:r>
            <a:endParaRPr lang="en-US" dirty="0"/>
          </a:p>
        </p:txBody>
      </p:sp>
      <p:pic>
        <p:nvPicPr>
          <p:cNvPr id="12" name="Content Placeholder 11"/>
          <p:cNvPicPr>
            <a:picLocks noGrp="1" noChangeAspect="1"/>
          </p:cNvPicPr>
          <p:nvPr>
            <p:ph idx="1"/>
          </p:nvPr>
        </p:nvPicPr>
        <p:blipFill>
          <a:blip r:embed="rId2"/>
          <a:stretch>
            <a:fillRect/>
          </a:stretch>
        </p:blipFill>
        <p:spPr>
          <a:xfrm>
            <a:off x="2405732" y="2058988"/>
            <a:ext cx="4332536" cy="4067175"/>
          </a:xfrm>
          <a:prstGeom prst="rect">
            <a:avLst/>
          </a:prstGeom>
        </p:spPr>
      </p:pic>
    </p:spTree>
    <p:extLst>
      <p:ext uri="{BB962C8B-B14F-4D97-AF65-F5344CB8AC3E}">
        <p14:creationId xmlns:p14="http://schemas.microsoft.com/office/powerpoint/2010/main" val="26714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latin typeface="Times New Roman" panose="02020603050405020304" pitchFamily="18" charset="0"/>
                <a:cs typeface="Times New Roman" panose="02020603050405020304" pitchFamily="18" charset="0"/>
              </a:rPr>
              <a:t>Acknowledgements</a:t>
            </a:r>
            <a:endParaRPr lang="en-US" dirty="0"/>
          </a:p>
        </p:txBody>
      </p:sp>
      <p:pic>
        <p:nvPicPr>
          <p:cNvPr id="4" name="Content Placeholder 3"/>
          <p:cNvPicPr>
            <a:picLocks noGrp="1" noChangeAspect="1"/>
          </p:cNvPicPr>
          <p:nvPr>
            <p:ph idx="1"/>
          </p:nvPr>
        </p:nvPicPr>
        <p:blipFill>
          <a:blip r:embed="rId2"/>
          <a:stretch>
            <a:fillRect/>
          </a:stretch>
        </p:blipFill>
        <p:spPr>
          <a:xfrm>
            <a:off x="1293000" y="2307580"/>
            <a:ext cx="3377477" cy="1359526"/>
          </a:xfrm>
          <a:prstGeom prst="rect">
            <a:avLst/>
          </a:prstGeom>
        </p:spPr>
      </p:pic>
      <p:pic>
        <p:nvPicPr>
          <p:cNvPr id="5" name="Picture 4"/>
          <p:cNvPicPr>
            <a:picLocks noChangeAspect="1"/>
          </p:cNvPicPr>
          <p:nvPr/>
        </p:nvPicPr>
        <p:blipFill>
          <a:blip r:embed="rId3"/>
          <a:stretch>
            <a:fillRect/>
          </a:stretch>
        </p:blipFill>
        <p:spPr>
          <a:xfrm>
            <a:off x="4430218" y="2307580"/>
            <a:ext cx="2700762" cy="1347333"/>
          </a:xfrm>
          <a:prstGeom prst="rect">
            <a:avLst/>
          </a:prstGeom>
        </p:spPr>
      </p:pic>
      <p:pic>
        <p:nvPicPr>
          <p:cNvPr id="6" name="Picture 5"/>
          <p:cNvPicPr>
            <a:picLocks noChangeAspect="1"/>
          </p:cNvPicPr>
          <p:nvPr/>
        </p:nvPicPr>
        <p:blipFill>
          <a:blip r:embed="rId4"/>
          <a:stretch>
            <a:fillRect/>
          </a:stretch>
        </p:blipFill>
        <p:spPr>
          <a:xfrm>
            <a:off x="1658555" y="3831095"/>
            <a:ext cx="6761876" cy="805118"/>
          </a:xfrm>
          <a:prstGeom prst="rect">
            <a:avLst/>
          </a:prstGeom>
        </p:spPr>
      </p:pic>
    </p:spTree>
    <p:extLst>
      <p:ext uri="{BB962C8B-B14F-4D97-AF65-F5344CB8AC3E}">
        <p14:creationId xmlns:p14="http://schemas.microsoft.com/office/powerpoint/2010/main" val="310972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1591711" y="792724"/>
            <a:ext cx="6172200" cy="857250"/>
          </a:xfrm>
        </p:spPr>
        <p:txBody>
          <a:bodyPr>
            <a:normAutofit/>
          </a:bodyPr>
          <a:lstStyle/>
          <a:p>
            <a:pPr algn="l"/>
            <a:r>
              <a:rPr lang="en-US" altLang="zh-CN" sz="2700" dirty="0">
                <a:latin typeface="Times New Roman" panose="02020603050405020304" pitchFamily="18" charset="0"/>
                <a:cs typeface="Times New Roman" panose="02020603050405020304" pitchFamily="18" charset="0"/>
              </a:rPr>
              <a:t>Public concerns</a:t>
            </a:r>
            <a:endParaRPr lang="zh-CN" altLang="en-US" sz="2700" dirty="0">
              <a:latin typeface="Times New Roman" panose="02020603050405020304" pitchFamily="18" charset="0"/>
              <a:cs typeface="Times New Roman" panose="02020603050405020304" pitchFamily="18" charset="0"/>
            </a:endParaRPr>
          </a:p>
        </p:txBody>
      </p:sp>
      <p:sp>
        <p:nvSpPr>
          <p:cNvPr id="11" name="内容占位符 2"/>
          <p:cNvSpPr>
            <a:spLocks noGrp="1"/>
          </p:cNvSpPr>
          <p:nvPr>
            <p:ph idx="1"/>
          </p:nvPr>
        </p:nvSpPr>
        <p:spPr>
          <a:xfrm>
            <a:off x="1336597" y="1515636"/>
            <a:ext cx="6229350" cy="751898"/>
          </a:xfrm>
        </p:spPr>
        <p:txBody>
          <a:bodyPr>
            <a:normAutofit/>
          </a:bodyPr>
          <a:lstStyle/>
          <a:p>
            <a:pPr>
              <a:buClr>
                <a:schemeClr val="tx1"/>
              </a:buClr>
            </a:pPr>
            <a:r>
              <a:rPr lang="en-US" altLang="zh-CN" sz="2000" dirty="0">
                <a:latin typeface="Times New Roman" panose="02020603050405020304" pitchFamily="18" charset="0"/>
                <a:cs typeface="Times New Roman" panose="02020603050405020304" pitchFamily="18" charset="0"/>
              </a:rPr>
              <a:t>Routes of human exposure to nanoparticle (from </a:t>
            </a:r>
            <a:r>
              <a:rPr lang="en-US" altLang="zh-CN" sz="2000" dirty="0" err="1">
                <a:latin typeface="Times New Roman" panose="02020603050405020304" pitchFamily="18" charset="0"/>
                <a:cs typeface="Times New Roman" panose="02020603050405020304" pitchFamily="18" charset="0"/>
              </a:rPr>
              <a:t>nanocomposites</a:t>
            </a:r>
            <a:r>
              <a:rPr lang="en-US" altLang="zh-CN" sz="2000" dirty="0">
                <a:latin typeface="Times New Roman" panose="02020603050405020304" pitchFamily="18" charset="0"/>
                <a:cs typeface="Times New Roman" panose="02020603050405020304" pitchFamily="18" charset="0"/>
              </a:rPr>
              <a:t>)</a:t>
            </a:r>
            <a:r>
              <a:rPr lang="en-US" altLang="zh-CN" sz="2000" dirty="0">
                <a:latin typeface="宋体"/>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interaction with biological systems</a:t>
            </a:r>
            <a:endParaRPr lang="zh-CN" altLang="en-US" sz="2000" dirty="0">
              <a:latin typeface="Times New Roman" panose="02020603050405020304" pitchFamily="18" charset="0"/>
              <a:cs typeface="Times New Roman" panose="02020603050405020304" pitchFamily="18" charset="0"/>
            </a:endParaRPr>
          </a:p>
        </p:txBody>
      </p:sp>
      <p:grpSp>
        <p:nvGrpSpPr>
          <p:cNvPr id="14" name="组合 13"/>
          <p:cNvGrpSpPr>
            <a:grpSpLocks noChangeAspect="1"/>
          </p:cNvGrpSpPr>
          <p:nvPr/>
        </p:nvGrpSpPr>
        <p:grpSpPr>
          <a:xfrm>
            <a:off x="787802" y="2372887"/>
            <a:ext cx="6976110" cy="3470970"/>
            <a:chOff x="1158559" y="1683842"/>
            <a:chExt cx="6720817" cy="3343949"/>
          </a:xfrm>
        </p:grpSpPr>
        <p:pic>
          <p:nvPicPr>
            <p:cNvPr id="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19288"/>
              <a:ext cx="609600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158559" y="2286001"/>
              <a:ext cx="1511525" cy="499281"/>
            </a:xfrm>
            <a:prstGeom prst="rect">
              <a:avLst/>
            </a:prstGeom>
            <a:noFill/>
          </p:spPr>
          <p:txBody>
            <a:bodyPr wrap="none" rtlCol="0">
              <a:spAutoFit/>
            </a:bodyPr>
            <a:lstStyle/>
            <a:p>
              <a:pPr algn="ctr">
                <a:lnSpc>
                  <a:spcPts val="1125"/>
                </a:lnSpc>
              </a:pPr>
              <a:r>
                <a:rPr lang="en-US" altLang="zh-CN" dirty="0">
                  <a:solidFill>
                    <a:prstClr val="black"/>
                  </a:solidFill>
                  <a:latin typeface="Times New Roman" panose="02020603050405020304" pitchFamily="18" charset="0"/>
                  <a:cs typeface="Times New Roman" panose="02020603050405020304" pitchFamily="18" charset="0"/>
                </a:rPr>
                <a:t>Consumer</a:t>
              </a:r>
            </a:p>
            <a:p>
              <a:pPr algn="ctr">
                <a:lnSpc>
                  <a:spcPts val="1125"/>
                </a:lnSpc>
              </a:pPr>
              <a:r>
                <a:rPr lang="en-US" altLang="zh-CN" dirty="0">
                  <a:solidFill>
                    <a:prstClr val="black"/>
                  </a:solidFill>
                  <a:latin typeface="Times New Roman" panose="02020603050405020304" pitchFamily="18" charset="0"/>
                  <a:cs typeface="Times New Roman" panose="02020603050405020304" pitchFamily="18" charset="0"/>
                </a:rPr>
                <a:t>goods</a:t>
              </a:r>
              <a:endParaRPr lang="zh-CN" altLang="en-US"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393406" y="3363865"/>
              <a:ext cx="1054134" cy="379591"/>
            </a:xfrm>
            <a:prstGeom prst="rect">
              <a:avLst/>
            </a:prstGeom>
            <a:noFill/>
          </p:spPr>
          <p:txBody>
            <a:bodyPr wrap="none" rtlCol="0">
              <a:spAutoFit/>
            </a:bodyPr>
            <a:lstStyle>
              <a:defPPr>
                <a:defRPr lang="zh-CN"/>
              </a:defPPr>
              <a:lvl1pPr algn="ctr">
                <a:lnSpc>
                  <a:spcPts val="1500"/>
                </a:lnSpc>
                <a:defRPr sz="1900">
                  <a:latin typeface="Times New Roman" panose="02020603050405020304" pitchFamily="18" charset="0"/>
                  <a:cs typeface="Times New Roman" panose="02020603050405020304" pitchFamily="18" charset="0"/>
                </a:defRPr>
              </a:lvl1pPr>
            </a:lstStyle>
            <a:p>
              <a:r>
                <a:rPr lang="en-US" altLang="zh-CN" sz="1350" dirty="0">
                  <a:solidFill>
                    <a:prstClr val="black"/>
                  </a:solidFill>
                </a:rPr>
                <a:t>Disposal</a:t>
              </a:r>
              <a:endParaRPr lang="zh-CN" altLang="en-US" sz="1350" dirty="0">
                <a:solidFill>
                  <a:prstClr val="black"/>
                </a:solidFill>
              </a:endParaRPr>
            </a:p>
          </p:txBody>
        </p:sp>
        <p:sp>
          <p:nvSpPr>
            <p:cNvPr id="18" name="TextBox 17"/>
            <p:cNvSpPr txBox="1"/>
            <p:nvPr/>
          </p:nvSpPr>
          <p:spPr>
            <a:xfrm>
              <a:off x="1316459" y="4354465"/>
              <a:ext cx="1208024" cy="379591"/>
            </a:xfrm>
            <a:prstGeom prst="rect">
              <a:avLst/>
            </a:prstGeom>
            <a:noFill/>
          </p:spPr>
          <p:txBody>
            <a:bodyPr wrap="none" rtlCol="0">
              <a:spAutoFit/>
            </a:bodyPr>
            <a:lstStyle>
              <a:defPPr>
                <a:defRPr lang="zh-CN"/>
              </a:defPPr>
              <a:lvl1pPr algn="ctr">
                <a:lnSpc>
                  <a:spcPts val="1500"/>
                </a:lnSpc>
                <a:defRPr sz="1900">
                  <a:latin typeface="Times New Roman" panose="02020603050405020304" pitchFamily="18" charset="0"/>
                  <a:cs typeface="Times New Roman" panose="02020603050405020304" pitchFamily="18" charset="0"/>
                </a:defRPr>
              </a:lvl1pPr>
            </a:lstStyle>
            <a:p>
              <a:r>
                <a:rPr lang="en-US" altLang="zh-CN" sz="1350" dirty="0">
                  <a:solidFill>
                    <a:prstClr val="black"/>
                  </a:solidFill>
                </a:rPr>
                <a:t>Packaging</a:t>
              </a:r>
              <a:endParaRPr lang="zh-CN" altLang="en-US" sz="1350" dirty="0">
                <a:solidFill>
                  <a:prstClr val="black"/>
                </a:solidFill>
              </a:endParaRPr>
            </a:p>
          </p:txBody>
        </p:sp>
        <p:sp>
          <p:nvSpPr>
            <p:cNvPr id="19" name="TextBox 18"/>
            <p:cNvSpPr txBox="1"/>
            <p:nvPr/>
          </p:nvSpPr>
          <p:spPr>
            <a:xfrm>
              <a:off x="2395737" y="1859633"/>
              <a:ext cx="1470916" cy="892552"/>
            </a:xfrm>
            <a:prstGeom prst="rect">
              <a:avLst/>
            </a:prstGeom>
            <a:noFill/>
          </p:spPr>
          <p:txBody>
            <a:bodyPr wrap="none" rtlCol="0">
              <a:spAutoFit/>
            </a:bodyPr>
            <a:lstStyle>
              <a:defPPr>
                <a:defRPr lang="zh-CN"/>
              </a:defPPr>
              <a:lvl1pPr algn="ctr">
                <a:lnSpc>
                  <a:spcPts val="1500"/>
                </a:lnSpc>
                <a:defRPr sz="1900">
                  <a:latin typeface="Times New Roman" panose="02020603050405020304" pitchFamily="18" charset="0"/>
                  <a:cs typeface="Times New Roman" panose="02020603050405020304" pitchFamily="18" charset="0"/>
                </a:defRPr>
              </a:lvl1pPr>
            </a:lstStyle>
            <a:p>
              <a:r>
                <a:rPr lang="en-US" altLang="zh-CN" sz="1350" dirty="0">
                  <a:solidFill>
                    <a:prstClr val="black"/>
                  </a:solidFill>
                </a:rPr>
                <a:t>ENP</a:t>
              </a:r>
            </a:p>
            <a:p>
              <a:r>
                <a:rPr lang="en-US" altLang="zh-CN" sz="1350" dirty="0">
                  <a:solidFill>
                    <a:prstClr val="black"/>
                  </a:solidFill>
                </a:rPr>
                <a:t>Release from</a:t>
              </a:r>
            </a:p>
            <a:p>
              <a:r>
                <a:rPr lang="en-US" altLang="zh-CN" sz="1350" dirty="0">
                  <a:solidFill>
                    <a:prstClr val="black"/>
                  </a:solidFill>
                </a:rPr>
                <a:t>polymers</a:t>
              </a:r>
              <a:endParaRPr lang="zh-CN" altLang="en-US" sz="1350" dirty="0">
                <a:solidFill>
                  <a:prstClr val="black"/>
                </a:solidFill>
              </a:endParaRPr>
            </a:p>
          </p:txBody>
        </p:sp>
        <p:sp>
          <p:nvSpPr>
            <p:cNvPr id="20" name="TextBox 19"/>
            <p:cNvSpPr txBox="1"/>
            <p:nvPr/>
          </p:nvSpPr>
          <p:spPr>
            <a:xfrm>
              <a:off x="3799730" y="2667000"/>
              <a:ext cx="553999" cy="379591"/>
            </a:xfrm>
            <a:prstGeom prst="rect">
              <a:avLst/>
            </a:prstGeom>
            <a:noFill/>
          </p:spPr>
          <p:txBody>
            <a:bodyPr wrap="none" rtlCol="0">
              <a:spAutoFit/>
            </a:bodyPr>
            <a:lstStyle>
              <a:defPPr>
                <a:defRPr lang="zh-CN"/>
              </a:defPPr>
              <a:lvl1pPr algn="ctr">
                <a:lnSpc>
                  <a:spcPts val="1500"/>
                </a:lnSpc>
                <a:defRPr sz="1900">
                  <a:latin typeface="Times New Roman" panose="02020603050405020304" pitchFamily="18" charset="0"/>
                  <a:cs typeface="Times New Roman" panose="02020603050405020304" pitchFamily="18" charset="0"/>
                </a:defRPr>
              </a:lvl1pPr>
            </a:lstStyle>
            <a:p>
              <a:r>
                <a:rPr lang="en-US" altLang="zh-CN" sz="1350" dirty="0">
                  <a:solidFill>
                    <a:prstClr val="black"/>
                  </a:solidFill>
                </a:rPr>
                <a:t>Air</a:t>
              </a:r>
              <a:endParaRPr lang="zh-CN" altLang="en-US" sz="1350" dirty="0">
                <a:solidFill>
                  <a:prstClr val="black"/>
                </a:solidFill>
              </a:endParaRPr>
            </a:p>
          </p:txBody>
        </p:sp>
        <p:sp>
          <p:nvSpPr>
            <p:cNvPr id="21" name="TextBox 20"/>
            <p:cNvSpPr txBox="1"/>
            <p:nvPr/>
          </p:nvSpPr>
          <p:spPr>
            <a:xfrm>
              <a:off x="3716937" y="2982865"/>
              <a:ext cx="792013" cy="379591"/>
            </a:xfrm>
            <a:prstGeom prst="rect">
              <a:avLst/>
            </a:prstGeom>
            <a:noFill/>
          </p:spPr>
          <p:txBody>
            <a:bodyPr wrap="none" rtlCol="0">
              <a:spAutoFit/>
            </a:bodyPr>
            <a:lstStyle>
              <a:defPPr>
                <a:defRPr lang="zh-CN"/>
              </a:defPPr>
              <a:lvl1pPr algn="ctr">
                <a:lnSpc>
                  <a:spcPts val="1500"/>
                </a:lnSpc>
                <a:defRPr sz="1900">
                  <a:latin typeface="Times New Roman" panose="02020603050405020304" pitchFamily="18" charset="0"/>
                  <a:cs typeface="Times New Roman" panose="02020603050405020304" pitchFamily="18" charset="0"/>
                </a:defRPr>
              </a:lvl1pPr>
            </a:lstStyle>
            <a:p>
              <a:r>
                <a:rPr lang="en-US" altLang="zh-CN" sz="1350" dirty="0">
                  <a:solidFill>
                    <a:prstClr val="black"/>
                  </a:solidFill>
                </a:rPr>
                <a:t>Water</a:t>
              </a:r>
              <a:endParaRPr lang="zh-CN" altLang="en-US" sz="1350" dirty="0">
                <a:solidFill>
                  <a:prstClr val="black"/>
                </a:solidFill>
              </a:endParaRPr>
            </a:p>
          </p:txBody>
        </p:sp>
        <p:sp>
          <p:nvSpPr>
            <p:cNvPr id="22" name="TextBox 21"/>
            <p:cNvSpPr txBox="1"/>
            <p:nvPr/>
          </p:nvSpPr>
          <p:spPr>
            <a:xfrm>
              <a:off x="3767670" y="3282132"/>
              <a:ext cx="618119" cy="379591"/>
            </a:xfrm>
            <a:prstGeom prst="rect">
              <a:avLst/>
            </a:prstGeom>
            <a:noFill/>
          </p:spPr>
          <p:txBody>
            <a:bodyPr wrap="none" rtlCol="0">
              <a:spAutoFit/>
            </a:bodyPr>
            <a:lstStyle>
              <a:defPPr>
                <a:defRPr lang="zh-CN"/>
              </a:defPPr>
              <a:lvl1pPr algn="ctr">
                <a:lnSpc>
                  <a:spcPts val="1500"/>
                </a:lnSpc>
                <a:defRPr sz="1900">
                  <a:latin typeface="Times New Roman" panose="02020603050405020304" pitchFamily="18" charset="0"/>
                  <a:cs typeface="Times New Roman" panose="02020603050405020304" pitchFamily="18" charset="0"/>
                </a:defRPr>
              </a:lvl1pPr>
            </a:lstStyle>
            <a:p>
              <a:r>
                <a:rPr lang="en-US" altLang="zh-CN" sz="1350" dirty="0">
                  <a:solidFill>
                    <a:prstClr val="black"/>
                  </a:solidFill>
                </a:rPr>
                <a:t>Soil</a:t>
              </a:r>
              <a:endParaRPr lang="zh-CN" altLang="en-US" sz="1350" dirty="0">
                <a:solidFill>
                  <a:prstClr val="black"/>
                </a:solidFill>
              </a:endParaRPr>
            </a:p>
          </p:txBody>
        </p:sp>
        <p:sp>
          <p:nvSpPr>
            <p:cNvPr id="23" name="TextBox 22"/>
            <p:cNvSpPr txBox="1"/>
            <p:nvPr/>
          </p:nvSpPr>
          <p:spPr>
            <a:xfrm>
              <a:off x="3777500" y="4039237"/>
              <a:ext cx="720712" cy="379591"/>
            </a:xfrm>
            <a:prstGeom prst="rect">
              <a:avLst/>
            </a:prstGeom>
            <a:noFill/>
          </p:spPr>
          <p:txBody>
            <a:bodyPr wrap="none" rtlCol="0">
              <a:spAutoFit/>
            </a:bodyPr>
            <a:lstStyle>
              <a:defPPr>
                <a:defRPr lang="zh-CN"/>
              </a:defPPr>
              <a:lvl1pPr algn="ctr">
                <a:lnSpc>
                  <a:spcPts val="1500"/>
                </a:lnSpc>
                <a:defRPr sz="1900">
                  <a:latin typeface="Times New Roman" panose="02020603050405020304" pitchFamily="18" charset="0"/>
                  <a:cs typeface="Times New Roman" panose="02020603050405020304" pitchFamily="18" charset="0"/>
                </a:defRPr>
              </a:lvl1pPr>
            </a:lstStyle>
            <a:p>
              <a:r>
                <a:rPr lang="en-US" altLang="zh-CN" sz="1350" dirty="0">
                  <a:solidFill>
                    <a:prstClr val="black"/>
                  </a:solidFill>
                </a:rPr>
                <a:t>Food</a:t>
              </a:r>
              <a:endParaRPr lang="zh-CN" altLang="en-US" sz="1350" dirty="0">
                <a:solidFill>
                  <a:prstClr val="black"/>
                </a:solidFill>
              </a:endParaRPr>
            </a:p>
          </p:txBody>
        </p:sp>
        <p:sp>
          <p:nvSpPr>
            <p:cNvPr id="24" name="TextBox 23"/>
            <p:cNvSpPr txBox="1"/>
            <p:nvPr/>
          </p:nvSpPr>
          <p:spPr>
            <a:xfrm>
              <a:off x="6100264" y="1683842"/>
              <a:ext cx="1650330" cy="610381"/>
            </a:xfrm>
            <a:prstGeom prst="rect">
              <a:avLst/>
            </a:prstGeom>
            <a:noFill/>
          </p:spPr>
          <p:txBody>
            <a:bodyPr wrap="square" rtlCol="0">
              <a:spAutoFit/>
            </a:bodyPr>
            <a:lstStyle/>
            <a:p>
              <a:pPr algn="ctr">
                <a:lnSpc>
                  <a:spcPts val="1125"/>
                </a:lnSpc>
                <a:spcAft>
                  <a:spcPts val="600"/>
                </a:spcAft>
              </a:pPr>
              <a:r>
                <a:rPr lang="en-US" altLang="zh-CN" sz="1600" dirty="0">
                  <a:solidFill>
                    <a:prstClr val="black"/>
                  </a:solidFill>
                  <a:latin typeface="Times New Roman" panose="02020603050405020304" pitchFamily="18" charset="0"/>
                  <a:cs typeface="Times New Roman" panose="02020603050405020304" pitchFamily="18" charset="0"/>
                </a:rPr>
                <a:t>Human</a:t>
              </a:r>
            </a:p>
            <a:p>
              <a:pPr algn="ctr">
                <a:lnSpc>
                  <a:spcPts val="1125"/>
                </a:lnSpc>
                <a:spcAft>
                  <a:spcPts val="600"/>
                </a:spcAft>
              </a:pPr>
              <a:r>
                <a:rPr lang="en-US" altLang="zh-CN" sz="1600" dirty="0">
                  <a:solidFill>
                    <a:prstClr val="black"/>
                  </a:solidFill>
                  <a:latin typeface="Times New Roman" panose="02020603050405020304" pitchFamily="18" charset="0"/>
                  <a:cs typeface="Times New Roman" panose="02020603050405020304" pitchFamily="18" charset="0"/>
                </a:rPr>
                <a:t>exposure</a:t>
              </a:r>
            </a:p>
            <a:p>
              <a:pPr algn="ctr">
                <a:lnSpc>
                  <a:spcPts val="1125"/>
                </a:lnSpc>
                <a:spcAft>
                  <a:spcPts val="600"/>
                </a:spcAft>
              </a:pPr>
              <a:r>
                <a:rPr lang="en-US" altLang="zh-CN" sz="1600" dirty="0">
                  <a:solidFill>
                    <a:prstClr val="black"/>
                  </a:solidFill>
                  <a:latin typeface="Times New Roman" panose="02020603050405020304" pitchFamily="18" charset="0"/>
                  <a:cs typeface="Times New Roman" panose="02020603050405020304" pitchFamily="18" charset="0"/>
                </a:rPr>
                <a:t>to ENPs</a:t>
              </a:r>
              <a:endParaRPr lang="zh-CN" altLang="en-US" sz="1600"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683902" y="4648200"/>
              <a:ext cx="2195474" cy="379591"/>
            </a:xfrm>
            <a:prstGeom prst="rect">
              <a:avLst/>
            </a:prstGeom>
            <a:noFill/>
          </p:spPr>
          <p:txBody>
            <a:bodyPr wrap="none" rtlCol="0">
              <a:spAutoFit/>
            </a:bodyPr>
            <a:lstStyle>
              <a:defPPr>
                <a:defRPr lang="zh-CN"/>
              </a:defPPr>
              <a:lvl1pPr algn="ctr">
                <a:lnSpc>
                  <a:spcPts val="1500"/>
                </a:lnSpc>
                <a:defRPr sz="1900">
                  <a:latin typeface="Times New Roman" panose="02020603050405020304" pitchFamily="18" charset="0"/>
                  <a:cs typeface="Times New Roman" panose="02020603050405020304" pitchFamily="18" charset="0"/>
                </a:defRPr>
              </a:lvl1pPr>
            </a:lstStyle>
            <a:p>
              <a:r>
                <a:rPr lang="en-US" altLang="zh-CN" sz="1350" dirty="0">
                  <a:solidFill>
                    <a:prstClr val="black"/>
                  </a:solidFill>
                </a:rPr>
                <a:t>Interaction with cells</a:t>
              </a:r>
              <a:endParaRPr lang="zh-CN" altLang="en-US" sz="1350" dirty="0">
                <a:solidFill>
                  <a:prstClr val="black"/>
                </a:solidFill>
              </a:endParaRPr>
            </a:p>
          </p:txBody>
        </p:sp>
      </p:grpSp>
    </p:spTree>
    <p:extLst>
      <p:ext uri="{BB962C8B-B14F-4D97-AF65-F5344CB8AC3E}">
        <p14:creationId xmlns:p14="http://schemas.microsoft.com/office/powerpoint/2010/main" val="371654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797151"/>
            <a:ext cx="8229600" cy="1469428"/>
          </a:xfrm>
        </p:spPr>
        <p:txBody>
          <a:bodyPr>
            <a:normAutofit/>
          </a:bodyPr>
          <a:lstStyle/>
          <a:p>
            <a:r>
              <a:rPr lang="en-US" altLang="zh-CN" sz="2400" dirty="0">
                <a:latin typeface="Times New Roman" panose="02020603050405020304" pitchFamily="18" charset="0"/>
                <a:cs typeface="Times New Roman" panose="02020603050405020304" pitchFamily="18" charset="0"/>
              </a:rPr>
              <a:t>Obtained from layered silicate minerals</a:t>
            </a:r>
          </a:p>
          <a:p>
            <a:r>
              <a:rPr lang="en-US" altLang="zh-CN" sz="2400" dirty="0">
                <a:latin typeface="Times New Roman" panose="02020603050405020304" pitchFamily="18" charset="0"/>
                <a:cs typeface="Times New Roman" panose="02020603050405020304" pitchFamily="18" charset="0"/>
              </a:rPr>
              <a:t>Common type: </a:t>
            </a:r>
            <a:r>
              <a:rPr lang="en-US" altLang="zh-CN" sz="2400" dirty="0" err="1">
                <a:latin typeface="Times New Roman" panose="02020603050405020304" pitchFamily="18" charset="0"/>
                <a:cs typeface="Times New Roman" panose="02020603050405020304" pitchFamily="18" charset="0"/>
              </a:rPr>
              <a:t>Montmorillonite</a:t>
            </a:r>
            <a:r>
              <a:rPr lang="en-US" altLang="zh-CN" sz="2400" dirty="0">
                <a:latin typeface="Times New Roman" panose="02020603050405020304" pitchFamily="18" charset="0"/>
                <a:cs typeface="Times New Roman" panose="02020603050405020304" pitchFamily="18" charset="0"/>
              </a:rPr>
              <a:t> (MMT)</a:t>
            </a:r>
          </a:p>
          <a:p>
            <a:r>
              <a:rPr lang="en-US" altLang="zh-CN" sz="2400" dirty="0">
                <a:latin typeface="Times New Roman" panose="02020603050405020304" pitchFamily="18" charset="0"/>
                <a:cs typeface="Times New Roman" panose="02020603050405020304" pitchFamily="18" charset="0"/>
              </a:rPr>
              <a:t>MMT structure: layered structure</a:t>
            </a:r>
          </a:p>
        </p:txBody>
      </p:sp>
      <p:pic>
        <p:nvPicPr>
          <p:cNvPr id="10" name="Picture 7"/>
          <p:cNvPicPr>
            <a:picLocks noChangeAspect="1" noChangeArrowheads="1"/>
          </p:cNvPicPr>
          <p:nvPr/>
        </p:nvPicPr>
        <p:blipFill>
          <a:blip r:embed="rId3" cstate="print"/>
          <a:srcRect/>
          <a:stretch>
            <a:fillRect/>
          </a:stretch>
        </p:blipFill>
        <p:spPr bwMode="auto">
          <a:xfrm>
            <a:off x="3143251" y="3714750"/>
            <a:ext cx="1700119" cy="1564590"/>
          </a:xfrm>
          <a:prstGeom prst="rect">
            <a:avLst/>
          </a:prstGeom>
          <a:noFill/>
          <a:ln w="9525">
            <a:noFill/>
            <a:miter lim="800000"/>
            <a:headEnd/>
            <a:tailEnd/>
          </a:ln>
        </p:spPr>
      </p:pic>
      <p:pic>
        <p:nvPicPr>
          <p:cNvPr id="24" name="Picture 2" descr="C:\Users\SUMMER\Dropbox\Eric Ph D\Instrumental method paper\Submission Folder\Food Additives and Contaminants\Figure files\Figure 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3714750"/>
            <a:ext cx="2800350" cy="1564590"/>
          </a:xfrm>
          <a:prstGeom prst="rect">
            <a:avLst/>
          </a:prstGeom>
          <a:noFill/>
          <a:extLst>
            <a:ext uri="{909E8E84-426E-40DD-AFC4-6F175D3DCCD1}">
              <a14:hiddenFill xmlns:a14="http://schemas.microsoft.com/office/drawing/2010/main">
                <a:solidFill>
                  <a:srgbClr val="FFFFFF"/>
                </a:solidFill>
              </a14:hiddenFill>
            </a:ext>
          </a:extLst>
        </p:spPr>
      </p:pic>
      <p:sp>
        <p:nvSpPr>
          <p:cNvPr id="25" name="标题 1"/>
          <p:cNvSpPr>
            <a:spLocks noGrp="1"/>
          </p:cNvSpPr>
          <p:nvPr>
            <p:ph type="title"/>
          </p:nvPr>
        </p:nvSpPr>
        <p:spPr>
          <a:xfrm>
            <a:off x="1485900" y="1063229"/>
            <a:ext cx="6172200" cy="857250"/>
          </a:xfrm>
        </p:spPr>
        <p:txBody>
          <a:bodyPr>
            <a:normAutofit/>
          </a:bodyPr>
          <a:lstStyle/>
          <a:p>
            <a:pPr algn="l"/>
            <a:r>
              <a:rPr lang="en-US" altLang="zh-CN" sz="2700" dirty="0" err="1">
                <a:latin typeface="Times New Roman" panose="02020603050405020304" pitchFamily="18" charset="0"/>
                <a:cs typeface="Times New Roman" panose="02020603050405020304" pitchFamily="18" charset="0"/>
              </a:rPr>
              <a:t>Nanoclay</a:t>
            </a:r>
            <a:r>
              <a:rPr lang="en-US" altLang="zh-CN" sz="2700" dirty="0">
                <a:latin typeface="Times New Roman" panose="02020603050405020304" pitchFamily="18" charset="0"/>
                <a:cs typeface="Times New Roman" panose="02020603050405020304" pitchFamily="18" charset="0"/>
              </a:rPr>
              <a:t> added in packaging</a:t>
            </a:r>
            <a:endParaRPr lang="zh-CN" altLang="en-US" sz="2700" dirty="0">
              <a:latin typeface="Times New Roman" panose="02020603050405020304" pitchFamily="18" charset="0"/>
              <a:cs typeface="Times New Roman" panose="02020603050405020304" pitchFamily="18" charset="0"/>
            </a:endParaRPr>
          </a:p>
        </p:txBody>
      </p:sp>
      <p:sp>
        <p:nvSpPr>
          <p:cNvPr id="28" name="灯片编号占位符 27"/>
          <p:cNvSpPr>
            <a:spLocks noGrp="1"/>
          </p:cNvSpPr>
          <p:nvPr>
            <p:ph type="sldNum" sz="quarter" idx="12"/>
          </p:nvPr>
        </p:nvSpPr>
        <p:spPr/>
        <p:txBody>
          <a:bodyPr vert="horz" wrap="square" lIns="68580" tIns="34290" rIns="68580" bIns="34290" numCol="1" rtlCol="0" anchor="ctr" anchorCtr="0" compatLnSpc="1">
            <a:prstTxWarp prst="textNoShape">
              <a:avLst/>
            </a:prstTxWarp>
          </a:bodyPr>
          <a:lstStyle/>
          <a:p>
            <a:fld id="{4026335A-BF3C-48FB-925B-7CFCDE7D2181}" type="slidenum">
              <a:rPr lang="zh-CN" altLang="en-US" sz="1350">
                <a:solidFill>
                  <a:prstClr val="black"/>
                </a:solidFill>
                <a:latin typeface="Times New Roman" panose="02020603050405020304" pitchFamily="18" charset="0"/>
                <a:cs typeface="Times New Roman" panose="02020603050405020304" pitchFamily="18" charset="0"/>
              </a:rPr>
              <a:pPr/>
              <a:t>3</a:t>
            </a:fld>
            <a:endParaRPr lang="zh-CN" altLang="en-US" sz="1350" dirty="0">
              <a:solidFill>
                <a:prstClr val="black"/>
              </a:solidFill>
              <a:latin typeface="Times New Roman" panose="02020603050405020304" pitchFamily="18" charset="0"/>
              <a:cs typeface="Times New Roman" panose="02020603050405020304" pitchFamily="18" charset="0"/>
            </a:endParaRPr>
          </a:p>
        </p:txBody>
      </p:sp>
      <p:pic>
        <p:nvPicPr>
          <p:cNvPr id="31" name="Picture 6" descr="http://www.rayone.cn/pic/kaoline3.jp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832" y="3714750"/>
            <a:ext cx="1700119" cy="15645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43000" y="5772151"/>
            <a:ext cx="3486150" cy="253916"/>
          </a:xfrm>
          <a:prstGeom prst="rect">
            <a:avLst/>
          </a:prstGeom>
          <a:noFill/>
        </p:spPr>
        <p:txBody>
          <a:bodyPr wrap="square" rtlCol="0">
            <a:spAutoFit/>
          </a:bodyPr>
          <a:lstStyle/>
          <a:p>
            <a:r>
              <a:rPr lang="en-US" altLang="zh-CN" sz="1050" dirty="0">
                <a:solidFill>
                  <a:prstClr val="black"/>
                </a:solidFill>
                <a:latin typeface="Times New Roman" panose="02020603050405020304" pitchFamily="18" charset="0"/>
                <a:cs typeface="Times New Roman" panose="02020603050405020304" pitchFamily="18" charset="0"/>
              </a:rPr>
              <a:t>Images from www.google.com</a:t>
            </a:r>
            <a:endParaRPr lang="zh-CN" altLang="en-US" sz="1050" dirty="0">
              <a:solidFill>
                <a:prstClr val="black"/>
              </a:solidFill>
              <a:latin typeface="Times New Roman" panose="02020603050405020304" pitchFamily="18" charset="0"/>
              <a:cs typeface="Times New Roman" panose="02020603050405020304" pitchFamily="18" charset="0"/>
            </a:endParaRPr>
          </a:p>
        </p:txBody>
      </p:sp>
      <p:sp>
        <p:nvSpPr>
          <p:cNvPr id="2" name="上弧形箭头 1"/>
          <p:cNvSpPr/>
          <p:nvPr/>
        </p:nvSpPr>
        <p:spPr>
          <a:xfrm>
            <a:off x="2114551" y="3429000"/>
            <a:ext cx="1707310" cy="285750"/>
          </a:xfrm>
          <a:prstGeom prst="curvedDown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上弧形箭头 13"/>
          <p:cNvSpPr/>
          <p:nvPr/>
        </p:nvSpPr>
        <p:spPr>
          <a:xfrm>
            <a:off x="4236291" y="3429000"/>
            <a:ext cx="1707310" cy="285750"/>
          </a:xfrm>
          <a:prstGeom prst="curvedDown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44727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146" y="1371600"/>
            <a:ext cx="4972050" cy="400050"/>
          </a:xfrm>
        </p:spPr>
        <p:txBody>
          <a:bodyPr>
            <a:normAutofit fontScale="90000"/>
          </a:bodyPr>
          <a:lstStyle/>
          <a:p>
            <a:pPr algn="l">
              <a:defRPr/>
            </a:pPr>
            <a:r>
              <a:rPr lang="en-US" altLang="zh-CN" sz="2700" dirty="0"/>
              <a:t>Hypothesis</a:t>
            </a:r>
          </a:p>
        </p:txBody>
      </p:sp>
      <p:pic>
        <p:nvPicPr>
          <p:cNvPr id="3072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004768"/>
            <a:ext cx="1943100" cy="83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086101"/>
            <a:ext cx="3763565" cy="238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53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063229"/>
            <a:ext cx="6400800" cy="857250"/>
          </a:xfrm>
        </p:spPr>
        <p:txBody>
          <a:bodyPr>
            <a:normAutofit fontScale="90000"/>
          </a:bodyPr>
          <a:lstStyle/>
          <a:p>
            <a:r>
              <a:rPr lang="en-US" sz="2400" dirty="0"/>
              <a:t>Fluorescent labeling and tracking of </a:t>
            </a:r>
            <a:r>
              <a:rPr lang="en-US" sz="2400" dirty="0" err="1"/>
              <a:t>nanoclay</a:t>
            </a:r>
            <a:r>
              <a:rPr lang="en-US" sz="2400" dirty="0"/>
              <a:t/>
            </a:r>
            <a:br>
              <a:rPr lang="en-US" sz="2400" dirty="0"/>
            </a:br>
            <a:r>
              <a:rPr lang="en-US" sz="1500" dirty="0"/>
              <a:t>Diaz, Xia, Rubino, Auras, Jayaraman, Hotchkiss. Nanoscale 2013. 5:164-168</a:t>
            </a:r>
          </a:p>
        </p:txBody>
      </p:sp>
      <p:pic>
        <p:nvPicPr>
          <p:cNvPr id="14338" name="Picture 2" descr="C:\Users\rubino\Dropbox\Nanoscale\Resubmission\Final documents\Diaz_etal_graphical abstract_res.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639" y="2613794"/>
            <a:ext cx="6115461" cy="32303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8D5792D-A4CE-4F90-B964-7D98977F0DF5}" type="slidenum">
              <a:rPr lang="en-US" smtClean="0"/>
              <a:t>5</a:t>
            </a:fld>
            <a:endParaRPr lang="en-US"/>
          </a:p>
        </p:txBody>
      </p:sp>
    </p:spTree>
    <p:extLst>
      <p:ext uri="{BB962C8B-B14F-4D97-AF65-F5344CB8AC3E}">
        <p14:creationId xmlns:p14="http://schemas.microsoft.com/office/powerpoint/2010/main" val="2070254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1485900" y="2057400"/>
            <a:ext cx="6172200" cy="3714750"/>
          </a:xfrm>
        </p:spPr>
        <p:txBody>
          <a:bodyPr>
            <a:normAutofit lnSpcReduction="10000"/>
          </a:bodyPr>
          <a:lstStyle/>
          <a:p>
            <a:pPr marL="0" indent="0">
              <a:buClr>
                <a:schemeClr val="tx1"/>
              </a:buClr>
              <a:buNone/>
            </a:pPr>
            <a:r>
              <a:rPr lang="en-US" altLang="zh-CN" dirty="0" smtClean="0">
                <a:latin typeface="Times New Roman" panose="02020603050405020304" pitchFamily="18" charset="0"/>
                <a:cs typeface="Times New Roman" panose="02020603050405020304" pitchFamily="18" charset="0"/>
              </a:rPr>
              <a:t>	ASTM </a:t>
            </a:r>
            <a:r>
              <a:rPr lang="en-US" altLang="zh-CN" dirty="0">
                <a:latin typeface="Times New Roman" panose="02020603050405020304" pitchFamily="18" charset="0"/>
                <a:cs typeface="Times New Roman" panose="02020603050405020304" pitchFamily="18" charset="0"/>
              </a:rPr>
              <a:t>D4754-11</a:t>
            </a:r>
          </a:p>
          <a:p>
            <a:pPr marL="0" indent="0">
              <a:spcBef>
                <a:spcPts val="0"/>
              </a:spcBef>
              <a:buNone/>
            </a:pPr>
            <a:r>
              <a:rPr lang="en-US" altLang="zh-CN" sz="1800" dirty="0">
                <a:latin typeface="Times New Roman" panose="02020603050405020304" pitchFamily="18" charset="0"/>
                <a:cs typeface="Times New Roman" panose="02020603050405020304" pitchFamily="18" charset="0"/>
              </a:rPr>
              <a:t>    </a:t>
            </a:r>
            <a:endParaRPr lang="en-US" altLang="zh-CN" sz="825" dirty="0">
              <a:latin typeface="Times New Roman" panose="02020603050405020304" pitchFamily="18" charset="0"/>
              <a:cs typeface="Times New Roman" panose="02020603050405020304" pitchFamily="18" charset="0"/>
            </a:endParaRPr>
          </a:p>
          <a:p>
            <a:pPr marL="0" indent="0">
              <a:buNone/>
            </a:pPr>
            <a:r>
              <a:rPr lang="en-US" altLang="zh-CN" sz="1800" dirty="0">
                <a:latin typeface="Times New Roman" panose="02020603050405020304" pitchFamily="18" charset="0"/>
                <a:cs typeface="Times New Roman" panose="02020603050405020304" pitchFamily="18" charset="0"/>
              </a:rPr>
              <a:t>     Film area: 100 cm</a:t>
            </a:r>
            <a:r>
              <a:rPr lang="en-US" altLang="zh-CN" sz="1800" baseline="30000" dirty="0">
                <a:latin typeface="Times New Roman" panose="02020603050405020304" pitchFamily="18" charset="0"/>
                <a:cs typeface="Times New Roman" panose="02020603050405020304" pitchFamily="18" charset="0"/>
              </a:rPr>
              <a:t>2</a:t>
            </a:r>
          </a:p>
          <a:p>
            <a:pPr marL="0" indent="0">
              <a:buNone/>
            </a:pPr>
            <a:r>
              <a:rPr lang="en-US" altLang="zh-CN" sz="1800" dirty="0">
                <a:latin typeface="Times New Roman" panose="02020603050405020304" pitchFamily="18" charset="0"/>
                <a:cs typeface="Times New Roman" panose="02020603050405020304" pitchFamily="18" charset="0"/>
              </a:rPr>
              <a:t>     Simulant: ethanol</a:t>
            </a:r>
          </a:p>
          <a:p>
            <a:pPr marL="0" indent="0">
              <a:buNone/>
            </a:pPr>
            <a:r>
              <a:rPr lang="en-US" altLang="zh-CN" sz="1800" dirty="0">
                <a:latin typeface="Times New Roman" panose="02020603050405020304" pitchFamily="18" charset="0"/>
                <a:cs typeface="Times New Roman" panose="02020603050405020304" pitchFamily="18" charset="0"/>
              </a:rPr>
              <a:t>     Solvent volume: 40 mL</a:t>
            </a:r>
          </a:p>
          <a:p>
            <a:pPr marL="0" indent="0">
              <a:buNone/>
            </a:pPr>
            <a:r>
              <a:rPr lang="en-US" altLang="zh-CN" sz="1800" dirty="0">
                <a:latin typeface="Times New Roman" panose="02020603050405020304" pitchFamily="18" charset="0"/>
                <a:cs typeface="Times New Roman" panose="02020603050405020304" pitchFamily="18" charset="0"/>
              </a:rPr>
              <a:t>     Temperature: 22, 40, 70 </a:t>
            </a:r>
            <a:r>
              <a:rPr lang="en-US" altLang="zh-CN" sz="1800" baseline="30000" dirty="0" err="1">
                <a:latin typeface="Times New Roman" panose="02020603050405020304" pitchFamily="18" charset="0"/>
                <a:cs typeface="Times New Roman" panose="02020603050405020304" pitchFamily="18" charset="0"/>
              </a:rPr>
              <a:t>o</a:t>
            </a:r>
            <a:r>
              <a:rPr lang="en-US" altLang="zh-CN" sz="1800" dirty="0" err="1">
                <a:latin typeface="Times New Roman" panose="02020603050405020304" pitchFamily="18" charset="0"/>
                <a:cs typeface="Times New Roman" panose="02020603050405020304" pitchFamily="18" charset="0"/>
              </a:rPr>
              <a:t>C</a:t>
            </a:r>
            <a:endParaRPr lang="en-US" altLang="zh-CN" sz="1800" dirty="0">
              <a:latin typeface="Times New Roman" panose="02020603050405020304" pitchFamily="18" charset="0"/>
              <a:cs typeface="Times New Roman" panose="02020603050405020304" pitchFamily="18" charset="0"/>
            </a:endParaRPr>
          </a:p>
          <a:p>
            <a:pPr marL="0" indent="0">
              <a:buNone/>
            </a:pPr>
            <a:r>
              <a:rPr lang="en-US" altLang="zh-CN" sz="1800" dirty="0">
                <a:latin typeface="Times New Roman" panose="02020603050405020304" pitchFamily="18" charset="0"/>
                <a:cs typeface="Times New Roman" panose="02020603050405020304" pitchFamily="18" charset="0"/>
              </a:rPr>
              <a:t>     Migration cell: PP or glass</a:t>
            </a:r>
          </a:p>
          <a:p>
            <a:pPr marL="0" indent="0">
              <a:buNone/>
            </a:pPr>
            <a:r>
              <a:rPr lang="en-US" altLang="zh-CN" sz="1800" dirty="0">
                <a:latin typeface="Times New Roman" panose="02020603050405020304" pitchFamily="18" charset="0"/>
                <a:cs typeface="Times New Roman" panose="02020603050405020304" pitchFamily="18" charset="0"/>
              </a:rPr>
              <a:t>     Multiple sampling points</a:t>
            </a:r>
          </a:p>
          <a:p>
            <a:pPr marL="0" indent="0">
              <a:spcBef>
                <a:spcPts val="0"/>
              </a:spcBef>
              <a:buNone/>
            </a:pPr>
            <a:r>
              <a:rPr lang="en-US" altLang="zh-CN" sz="1800" dirty="0">
                <a:latin typeface="Times New Roman" panose="02020603050405020304" pitchFamily="18" charset="0"/>
                <a:cs typeface="Times New Roman" panose="02020603050405020304" pitchFamily="18" charset="0"/>
              </a:rPr>
              <a:t>     </a:t>
            </a:r>
          </a:p>
          <a:p>
            <a:pPr marL="0" indent="0">
              <a:buNone/>
            </a:pPr>
            <a:r>
              <a:rPr lang="en-US" altLang="zh-CN" sz="1800" dirty="0">
                <a:latin typeface="Times New Roman" panose="02020603050405020304" pitchFamily="18" charset="0"/>
                <a:cs typeface="Times New Roman" panose="02020603050405020304" pitchFamily="18" charset="0"/>
              </a:rPr>
              <a:t>     Control samples applied:</a:t>
            </a:r>
          </a:p>
          <a:p>
            <a:pPr marL="0" indent="0">
              <a:buNone/>
            </a:pPr>
            <a:r>
              <a:rPr lang="en-US" altLang="zh-CN" sz="15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Film without </a:t>
            </a:r>
            <a:r>
              <a:rPr lang="en-US" altLang="zh-CN" sz="1800" dirty="0" err="1">
                <a:latin typeface="Times New Roman" panose="02020603050405020304" pitchFamily="18" charset="0"/>
                <a:cs typeface="Times New Roman" panose="02020603050405020304" pitchFamily="18" charset="0"/>
              </a:rPr>
              <a:t>nanclay</a:t>
            </a:r>
            <a:r>
              <a:rPr lang="en-US" altLang="zh-CN" sz="1800" dirty="0">
                <a:latin typeface="Times New Roman" panose="02020603050405020304" pitchFamily="18" charset="0"/>
                <a:cs typeface="Times New Roman" panose="02020603050405020304" pitchFamily="18" charset="0"/>
              </a:rPr>
              <a:t> (assessment on </a:t>
            </a:r>
            <a:r>
              <a:rPr lang="en-US" altLang="zh-CN" sz="1800" dirty="0" err="1">
                <a:latin typeface="Times New Roman" panose="02020603050405020304" pitchFamily="18" charset="0"/>
                <a:cs typeface="Times New Roman" panose="02020603050405020304" pitchFamily="18" charset="0"/>
              </a:rPr>
              <a:t>nanoclay</a:t>
            </a:r>
            <a:r>
              <a:rPr lang="en-US" altLang="zh-CN" sz="1800" dirty="0">
                <a:latin typeface="Times New Roman" panose="02020603050405020304" pitchFamily="18" charset="0"/>
                <a:cs typeface="Times New Roman" panose="02020603050405020304" pitchFamily="18" charset="0"/>
              </a:rPr>
              <a:t>)</a:t>
            </a:r>
            <a:endParaRPr lang="en-US" altLang="zh-CN" sz="1650" dirty="0">
              <a:latin typeface="Times New Roman" panose="02020603050405020304" pitchFamily="18" charset="0"/>
              <a:cs typeface="Times New Roman" panose="02020603050405020304" pitchFamily="18" charset="0"/>
            </a:endParaRPr>
          </a:p>
          <a:p>
            <a:pPr marL="0" indent="0">
              <a:buNone/>
            </a:pPr>
            <a:r>
              <a:rPr lang="en-US" altLang="zh-CN" sz="1650" dirty="0">
                <a:latin typeface="Times New Roman" panose="02020603050405020304" pitchFamily="18" charset="0"/>
                <a:cs typeface="Times New Roman" panose="02020603050405020304" pitchFamily="18" charset="0"/>
              </a:rPr>
              <a:t>         </a:t>
            </a:r>
            <a:endParaRPr lang="zh-CN" altLang="en-US" baseline="30000" dirty="0">
              <a:latin typeface="Times New Roman" panose="02020603050405020304" pitchFamily="18" charset="0"/>
              <a:cs typeface="Times New Roman" panose="02020603050405020304" pitchFamily="18" charset="0"/>
            </a:endParaRPr>
          </a:p>
        </p:txBody>
      </p:sp>
      <p:pic>
        <p:nvPicPr>
          <p:cNvPr id="5" name="图片 4" descr="C:\Users\SUMMER\Desktop\图片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2343150"/>
            <a:ext cx="2857500" cy="2571750"/>
          </a:xfrm>
          <a:prstGeom prst="rect">
            <a:avLst/>
          </a:prstGeom>
          <a:noFill/>
          <a:ln>
            <a:noFill/>
          </a:ln>
        </p:spPr>
      </p:pic>
      <p:sp>
        <p:nvSpPr>
          <p:cNvPr id="11" name="标题 1"/>
          <p:cNvSpPr>
            <a:spLocks noGrp="1"/>
          </p:cNvSpPr>
          <p:nvPr>
            <p:ph type="title"/>
          </p:nvPr>
        </p:nvSpPr>
        <p:spPr>
          <a:xfrm>
            <a:off x="1485900" y="1063229"/>
            <a:ext cx="6172200" cy="857250"/>
          </a:xfrm>
        </p:spPr>
        <p:txBody>
          <a:bodyPr>
            <a:normAutofit/>
          </a:bodyPr>
          <a:lstStyle/>
          <a:p>
            <a:r>
              <a:rPr lang="en-US" altLang="zh-CN" sz="2700" dirty="0">
                <a:latin typeface="Times New Roman" panose="02020603050405020304" pitchFamily="18" charset="0"/>
                <a:cs typeface="Times New Roman" panose="02020603050405020304" pitchFamily="18" charset="0"/>
              </a:rPr>
              <a:t>Experiment: release of </a:t>
            </a:r>
            <a:r>
              <a:rPr lang="en-US" altLang="zh-CN" sz="2700" b="1" dirty="0" err="1">
                <a:solidFill>
                  <a:srgbClr val="C00000"/>
                </a:solidFill>
                <a:latin typeface="Times New Roman" panose="02020603050405020304" pitchFamily="18" charset="0"/>
                <a:cs typeface="Times New Roman" panose="02020603050405020304" pitchFamily="18" charset="0"/>
              </a:rPr>
              <a:t>nanoclay</a:t>
            </a:r>
            <a:endParaRPr lang="zh-CN" altLang="en-US" sz="2700" b="1" dirty="0">
              <a:solidFill>
                <a:srgbClr val="C00000"/>
              </a:solidFill>
              <a:latin typeface="Times New Roman" panose="02020603050405020304" pitchFamily="18" charset="0"/>
              <a:cs typeface="Times New Roman" panose="02020603050405020304" pitchFamily="18" charset="0"/>
            </a:endParaRPr>
          </a:p>
        </p:txBody>
      </p:sp>
      <p:sp>
        <p:nvSpPr>
          <p:cNvPr id="16" name="灯片编号占位符 3"/>
          <p:cNvSpPr>
            <a:spLocks noGrp="1"/>
          </p:cNvSpPr>
          <p:nvPr>
            <p:ph type="sldNum" sz="quarter" idx="12"/>
          </p:nvPr>
        </p:nvSpPr>
        <p:spPr>
          <a:xfrm>
            <a:off x="6057900" y="5622935"/>
            <a:ext cx="1600200" cy="276999"/>
          </a:xfrm>
          <a:noFill/>
        </p:spPr>
        <p:txBody>
          <a:bodyPr vert="horz" wrap="square" lIns="68580" tIns="34290" rIns="68580" bIns="34290" numCol="1" rtlCol="0" anchor="ctr" anchorCtr="0" compatLnSpc="1">
            <a:prstTxWarp prst="textNoShape">
              <a:avLst/>
            </a:prstTxWarp>
            <a:spAutoFit/>
          </a:bodyPr>
          <a:lstStyle/>
          <a:p>
            <a:fld id="{4026335A-BF3C-48FB-925B-7CFCDE7D2181}" type="slidenum">
              <a:rPr lang="zh-CN" altLang="en-US" sz="1350">
                <a:solidFill>
                  <a:prstClr val="black"/>
                </a:solidFill>
                <a:latin typeface="Times New Roman" panose="02020603050405020304" pitchFamily="18" charset="0"/>
                <a:cs typeface="Times New Roman" panose="02020603050405020304" pitchFamily="18" charset="0"/>
              </a:rPr>
              <a:pPr/>
              <a:t>6</a:t>
            </a:fld>
            <a:endParaRPr lang="zh-CN" altLang="en-US" sz="135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2649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a:grpSpLocks noChangeAspect="1"/>
          </p:cNvGrpSpPr>
          <p:nvPr/>
        </p:nvGrpSpPr>
        <p:grpSpPr>
          <a:xfrm>
            <a:off x="1214438" y="2002941"/>
            <a:ext cx="7186612" cy="4088372"/>
            <a:chOff x="1404875" y="23492759"/>
            <a:chExt cx="12904104" cy="7773713"/>
          </a:xfrm>
        </p:grpSpPr>
        <p:pic>
          <p:nvPicPr>
            <p:cNvPr id="46" name="Picture 2276"/>
            <p:cNvPicPr>
              <a:picLocks noChangeArrowheads="1"/>
            </p:cNvPicPr>
            <p:nvPr/>
          </p:nvPicPr>
          <p:blipFill>
            <a:blip r:embed="rId2"/>
            <a:srcRect/>
            <a:stretch>
              <a:fillRect/>
            </a:stretch>
          </p:blipFill>
          <p:spPr bwMode="auto">
            <a:xfrm>
              <a:off x="2022423" y="23733962"/>
              <a:ext cx="11289917" cy="2822018"/>
            </a:xfrm>
            <a:prstGeom prst="rect">
              <a:avLst/>
            </a:prstGeom>
          </p:spPr>
        </p:pic>
        <p:sp>
          <p:nvSpPr>
            <p:cNvPr id="35" name="Text Box 28"/>
            <p:cNvSpPr txBox="1">
              <a:spLocks noChangeArrowheads="1"/>
            </p:cNvSpPr>
            <p:nvPr/>
          </p:nvSpPr>
          <p:spPr bwMode="auto">
            <a:xfrm>
              <a:off x="3343275" y="25466676"/>
              <a:ext cx="9296400" cy="7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defRPr/>
              </a:pPr>
              <a:endParaRPr lang="zh-CN" altLang="en-US" sz="1800">
                <a:solidFill>
                  <a:prstClr val="black"/>
                </a:solidFill>
                <a:latin typeface="Times New Roman" panose="02020603050405020304" pitchFamily="18" charset="0"/>
                <a:ea typeface="宋体" pitchFamily="2" charset="-122"/>
                <a:cs typeface="Times New Roman" panose="02020603050405020304" pitchFamily="18" charset="0"/>
              </a:endParaRPr>
            </a:p>
          </p:txBody>
        </p:sp>
        <p:sp>
          <p:nvSpPr>
            <p:cNvPr id="36" name="TextBox 35"/>
            <p:cNvSpPr txBox="1">
              <a:spLocks noChangeArrowheads="1"/>
            </p:cNvSpPr>
            <p:nvPr/>
          </p:nvSpPr>
          <p:spPr bwMode="auto">
            <a:xfrm>
              <a:off x="1404875" y="29921623"/>
              <a:ext cx="10183813" cy="7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zh-CN" sz="1650" b="1" i="1" dirty="0">
                  <a:solidFill>
                    <a:prstClr val="black"/>
                  </a:solidFill>
                  <a:latin typeface="Times New Roman" pitchFamily="18" charset="0"/>
                  <a:ea typeface="宋体" charset="-122"/>
                  <a:cs typeface="Times New Roman" panose="02020603050405020304" pitchFamily="18" charset="0"/>
                </a:rPr>
                <a:t>Internal validated by X-Ray Fluorescence(XRF)</a:t>
              </a:r>
              <a:endParaRPr lang="zh-CN" altLang="en-US" sz="1650" b="1" i="1" dirty="0">
                <a:solidFill>
                  <a:prstClr val="black"/>
                </a:solidFill>
                <a:latin typeface="Times New Roman" pitchFamily="18" charset="0"/>
                <a:ea typeface="宋体" charset="-122"/>
                <a:cs typeface="Times New Roman" panose="02020603050405020304" pitchFamily="18" charset="0"/>
              </a:endParaRPr>
            </a:p>
          </p:txBody>
        </p:sp>
        <p:sp>
          <p:nvSpPr>
            <p:cNvPr id="37" name="矩形 36"/>
            <p:cNvSpPr/>
            <p:nvPr/>
          </p:nvSpPr>
          <p:spPr>
            <a:xfrm>
              <a:off x="2022423" y="27425650"/>
              <a:ext cx="3482824" cy="95514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p>
              <a:pPr algn="ctr">
                <a:lnSpc>
                  <a:spcPts val="1650"/>
                </a:lnSpc>
                <a:defRPr/>
              </a:pPr>
              <a:r>
                <a:rPr lang="en-US" altLang="zh-CN" sz="1650" dirty="0">
                  <a:solidFill>
                    <a:srgbClr val="FFFFFF"/>
                  </a:solidFill>
                  <a:latin typeface="Times New Roman" panose="02020603050405020304" pitchFamily="18" charset="0"/>
                  <a:ea typeface="宋体" pitchFamily="2" charset="-122"/>
                  <a:cs typeface="Times New Roman" panose="02020603050405020304" pitchFamily="18" charset="0"/>
                </a:rPr>
                <a:t>Instrumental conditions</a:t>
              </a:r>
              <a:endParaRPr lang="zh-CN" altLang="en-US" sz="1650" dirty="0">
                <a:solidFill>
                  <a:srgbClr val="FFFFFF"/>
                </a:solidFill>
                <a:latin typeface="Times New Roman" panose="02020603050405020304" pitchFamily="18" charset="0"/>
                <a:ea typeface="宋体" pitchFamily="2" charset="-122"/>
                <a:cs typeface="Times New Roman" panose="02020603050405020304" pitchFamily="18" charset="0"/>
              </a:endParaRPr>
            </a:p>
          </p:txBody>
        </p:sp>
        <p:sp>
          <p:nvSpPr>
            <p:cNvPr id="38" name="矩形 37"/>
            <p:cNvSpPr/>
            <p:nvPr/>
          </p:nvSpPr>
          <p:spPr>
            <a:xfrm>
              <a:off x="6274032" y="27425650"/>
              <a:ext cx="3190411" cy="955143"/>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p>
              <a:pPr algn="ctr">
                <a:defRPr/>
              </a:pPr>
              <a:r>
                <a:rPr lang="en-US" altLang="zh-CN" sz="1650" dirty="0">
                  <a:solidFill>
                    <a:srgbClr val="FFFFFF"/>
                  </a:solidFill>
                  <a:latin typeface="Times New Roman" panose="02020603050405020304" pitchFamily="18" charset="0"/>
                  <a:ea typeface="宋体" pitchFamily="2" charset="-122"/>
                  <a:cs typeface="Times New Roman" panose="02020603050405020304" pitchFamily="18" charset="0"/>
                </a:rPr>
                <a:t>Stability test</a:t>
              </a:r>
              <a:endParaRPr lang="zh-CN" altLang="en-US" sz="1650" dirty="0">
                <a:solidFill>
                  <a:srgbClr val="FFFFFF"/>
                </a:solidFill>
                <a:latin typeface="Times New Roman" panose="02020603050405020304" pitchFamily="18" charset="0"/>
                <a:ea typeface="宋体" pitchFamily="2" charset="-122"/>
                <a:cs typeface="Times New Roman" panose="02020603050405020304" pitchFamily="18" charset="0"/>
              </a:endParaRPr>
            </a:p>
          </p:txBody>
        </p:sp>
        <p:sp>
          <p:nvSpPr>
            <p:cNvPr id="39" name="矩形 38"/>
            <p:cNvSpPr/>
            <p:nvPr/>
          </p:nvSpPr>
          <p:spPr>
            <a:xfrm>
              <a:off x="10240460" y="27425650"/>
              <a:ext cx="3071880" cy="955143"/>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p>
              <a:pPr algn="ctr">
                <a:defRPr/>
              </a:pPr>
              <a:r>
                <a:rPr lang="en-US" altLang="zh-CN" sz="1650" dirty="0">
                  <a:solidFill>
                    <a:srgbClr val="FFFFFF"/>
                  </a:solidFill>
                  <a:latin typeface="Times New Roman" panose="02020603050405020304" pitchFamily="18" charset="0"/>
                  <a:ea typeface="宋体" pitchFamily="2" charset="-122"/>
                  <a:cs typeface="Times New Roman" panose="02020603050405020304" pitchFamily="18" charset="0"/>
                </a:rPr>
                <a:t>Correlation</a:t>
              </a:r>
              <a:endParaRPr lang="zh-CN" altLang="en-US" sz="1650" dirty="0">
                <a:solidFill>
                  <a:srgbClr val="FFFFFF"/>
                </a:solidFill>
                <a:latin typeface="Times New Roman" panose="02020603050405020304" pitchFamily="18" charset="0"/>
                <a:ea typeface="宋体" pitchFamily="2" charset="-122"/>
                <a:cs typeface="Times New Roman" panose="02020603050405020304" pitchFamily="18" charset="0"/>
              </a:endParaRPr>
            </a:p>
          </p:txBody>
        </p:sp>
        <p:sp>
          <p:nvSpPr>
            <p:cNvPr id="40" name="矩形 39"/>
            <p:cNvSpPr/>
            <p:nvPr/>
          </p:nvSpPr>
          <p:spPr>
            <a:xfrm>
              <a:off x="1887275" y="28900425"/>
              <a:ext cx="3617973" cy="984089"/>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1650"/>
                </a:lnSpc>
                <a:defRPr/>
              </a:pPr>
              <a:r>
                <a:rPr lang="en-US" altLang="zh-CN" sz="1500" dirty="0">
                  <a:solidFill>
                    <a:srgbClr val="FFFFFF"/>
                  </a:solidFill>
                  <a:latin typeface="Times New Roman" pitchFamily="18" charset="0"/>
                  <a:ea typeface="宋体" pitchFamily="2" charset="-122"/>
                  <a:cs typeface="Times New Roman" panose="02020603050405020304" pitchFamily="18" charset="0"/>
                </a:rPr>
                <a:t>Calibration curve &amp; quantification limit</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sp>
          <p:nvSpPr>
            <p:cNvPr id="41" name="矩形 40"/>
            <p:cNvSpPr/>
            <p:nvPr/>
          </p:nvSpPr>
          <p:spPr>
            <a:xfrm>
              <a:off x="5784455" y="28900424"/>
              <a:ext cx="4169569" cy="98409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p>
              <a:pPr algn="ctr">
                <a:lnSpc>
                  <a:spcPts val="1650"/>
                </a:lnSpc>
              </a:pPr>
              <a:r>
                <a:rPr lang="en-US" altLang="zh-CN" sz="1500" dirty="0">
                  <a:solidFill>
                    <a:srgbClr val="FFFFFF"/>
                  </a:solidFill>
                  <a:latin typeface="Times New Roman" pitchFamily="18" charset="0"/>
                  <a:ea typeface="宋体" pitchFamily="2" charset="-122"/>
                  <a:cs typeface="Times New Roman" panose="02020603050405020304" pitchFamily="18" charset="0"/>
                </a:rPr>
                <a:t>Effect of solvent &amp; surfactant on dispersion</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sp>
          <p:nvSpPr>
            <p:cNvPr id="42" name="矩形 41"/>
            <p:cNvSpPr/>
            <p:nvPr/>
          </p:nvSpPr>
          <p:spPr>
            <a:xfrm>
              <a:off x="10188240" y="28900425"/>
              <a:ext cx="3173144" cy="984089"/>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2"/>
            </a:fillRef>
            <a:effectRef idx="0">
              <a:schemeClr val="accent1"/>
            </a:effectRef>
            <a:fontRef idx="minor">
              <a:schemeClr val="lt1"/>
            </a:fontRef>
          </p:style>
          <p:txBody>
            <a:bodyPr anchor="ctr"/>
            <a:lstStyle/>
            <a:p>
              <a:pPr algn="ctr">
                <a:lnSpc>
                  <a:spcPts val="1650"/>
                </a:lnSpc>
              </a:pPr>
              <a:r>
                <a:rPr lang="en-US" altLang="zh-CN" sz="1500" dirty="0">
                  <a:solidFill>
                    <a:srgbClr val="FFFFFF"/>
                  </a:solidFill>
                  <a:latin typeface="Times New Roman" pitchFamily="18" charset="0"/>
                  <a:ea typeface="宋体" pitchFamily="2" charset="-122"/>
                  <a:cs typeface="Times New Roman" panose="02020603050405020304" pitchFamily="18" charset="0"/>
                </a:rPr>
                <a:t>Si &amp; Al contents </a:t>
              </a:r>
            </a:p>
            <a:p>
              <a:pPr algn="ctr">
                <a:lnSpc>
                  <a:spcPts val="1650"/>
                </a:lnSpc>
              </a:pPr>
              <a:r>
                <a:rPr lang="en-US" altLang="zh-CN" sz="1500" dirty="0">
                  <a:solidFill>
                    <a:srgbClr val="FFFFFF"/>
                  </a:solidFill>
                  <a:latin typeface="Times New Roman" pitchFamily="18" charset="0"/>
                  <a:ea typeface="宋体" pitchFamily="2" charset="-122"/>
                  <a:cs typeface="Times New Roman" panose="02020603050405020304" pitchFamily="18" charset="0"/>
                </a:rPr>
                <a:t>in the nanoclay</a:t>
              </a:r>
              <a:endParaRPr lang="zh-CN" altLang="en-US" sz="1500" dirty="0">
                <a:solidFill>
                  <a:srgbClr val="FFFFFF"/>
                </a:solidFill>
                <a:latin typeface="Times New Roman" pitchFamily="18" charset="0"/>
                <a:ea typeface="宋体" pitchFamily="2" charset="-122"/>
                <a:cs typeface="Times New Roman" panose="02020603050405020304" pitchFamily="18" charset="0"/>
              </a:endParaRPr>
            </a:p>
          </p:txBody>
        </p:sp>
        <p:cxnSp>
          <p:nvCxnSpPr>
            <p:cNvPr id="43" name="肘形连接符 42"/>
            <p:cNvCxnSpPr/>
            <p:nvPr/>
          </p:nvCxnSpPr>
          <p:spPr>
            <a:xfrm rot="10800000" flipV="1">
              <a:off x="3697288" y="26919238"/>
              <a:ext cx="3957637" cy="506412"/>
            </a:xfrm>
            <a:prstGeom prst="bentConnector2">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肘形连接符 43"/>
            <p:cNvCxnSpPr>
              <a:endCxn id="39" idx="0"/>
            </p:cNvCxnSpPr>
            <p:nvPr/>
          </p:nvCxnSpPr>
          <p:spPr>
            <a:xfrm>
              <a:off x="7532687" y="26919239"/>
              <a:ext cx="4243713" cy="506412"/>
            </a:xfrm>
            <a:prstGeom prst="bentConnector2">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7890840" y="26389013"/>
              <a:ext cx="0" cy="103663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29"/>
            <p:cNvCxnSpPr>
              <a:cxnSpLocks noChangeShapeType="1"/>
            </p:cNvCxnSpPr>
            <p:nvPr/>
          </p:nvCxnSpPr>
          <p:spPr bwMode="auto">
            <a:xfrm>
              <a:off x="6094735" y="23492759"/>
              <a:ext cx="0" cy="602997"/>
            </a:xfrm>
            <a:prstGeom prst="straightConnector1">
              <a:avLst/>
            </a:prstGeom>
            <a:noFill/>
            <a:ln w="444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8" name="TextBox 33"/>
            <p:cNvSpPr txBox="1">
              <a:spLocks noChangeArrowheads="1"/>
            </p:cNvSpPr>
            <p:nvPr/>
          </p:nvSpPr>
          <p:spPr bwMode="auto">
            <a:xfrm>
              <a:off x="2140329" y="25874497"/>
              <a:ext cx="11071002" cy="68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zh-CN" sz="1500" b="1" dirty="0">
                  <a:solidFill>
                    <a:prstClr val="black"/>
                  </a:solidFill>
                  <a:latin typeface="Times New Roman" pitchFamily="18" charset="0"/>
                  <a:ea typeface="幼圆" pitchFamily="49" charset="-122"/>
                  <a:cs typeface="Times New Roman" panose="02020603050405020304" pitchFamily="18" charset="0"/>
                </a:rPr>
                <a:t>Graphite Furnace Atomic Absorption Spectrometry (GFAAS)</a:t>
              </a:r>
              <a:endParaRPr lang="zh-CN" altLang="en-US" sz="1500" b="1" dirty="0">
                <a:solidFill>
                  <a:prstClr val="black"/>
                </a:solidFill>
                <a:latin typeface="Times New Roman" pitchFamily="18" charset="0"/>
                <a:ea typeface="幼圆" pitchFamily="49" charset="-122"/>
                <a:cs typeface="Times New Roman" panose="02020603050405020304" pitchFamily="18" charset="0"/>
              </a:endParaRPr>
            </a:p>
          </p:txBody>
        </p:sp>
        <p:sp>
          <p:nvSpPr>
            <p:cNvPr id="49" name="TextBox 120"/>
            <p:cNvSpPr txBox="1">
              <a:spLocks noChangeArrowheads="1"/>
            </p:cNvSpPr>
            <p:nvPr/>
          </p:nvSpPr>
          <p:spPr bwMode="auto">
            <a:xfrm>
              <a:off x="2249071" y="25060551"/>
              <a:ext cx="2446389" cy="11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zh-CN" sz="1500" dirty="0">
                  <a:solidFill>
                    <a:prstClr val="black"/>
                  </a:solidFill>
                  <a:latin typeface="Times New Roman" pitchFamily="18" charset="0"/>
                  <a:ea typeface="宋体" charset="-122"/>
                  <a:cs typeface="Times New Roman" panose="02020603050405020304" pitchFamily="18" charset="0"/>
                </a:rPr>
                <a:t>Light Source</a:t>
              </a:r>
              <a:endParaRPr lang="zh-CN" altLang="en-US" sz="1500" dirty="0">
                <a:solidFill>
                  <a:prstClr val="black"/>
                </a:solidFill>
                <a:latin typeface="Times New Roman" pitchFamily="18" charset="0"/>
                <a:ea typeface="宋体" charset="-122"/>
                <a:cs typeface="Times New Roman" panose="02020603050405020304" pitchFamily="18" charset="0"/>
              </a:endParaRPr>
            </a:p>
          </p:txBody>
        </p:sp>
        <p:sp>
          <p:nvSpPr>
            <p:cNvPr id="50" name="TextBox 158"/>
            <p:cNvSpPr txBox="1">
              <a:spLocks noChangeArrowheads="1"/>
            </p:cNvSpPr>
            <p:nvPr/>
          </p:nvSpPr>
          <p:spPr bwMode="auto">
            <a:xfrm>
              <a:off x="4497111" y="25301750"/>
              <a:ext cx="3299517" cy="68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zh-CN" sz="1500" dirty="0">
                  <a:solidFill>
                    <a:prstClr val="black"/>
                  </a:solidFill>
                  <a:latin typeface="Times New Roman" pitchFamily="18" charset="0"/>
                  <a:ea typeface="宋体" charset="-122"/>
                  <a:cs typeface="Times New Roman" panose="02020603050405020304" pitchFamily="18" charset="0"/>
                </a:rPr>
                <a:t>Graphite Furnace</a:t>
              </a:r>
              <a:endParaRPr lang="zh-CN" altLang="en-US" sz="1500" dirty="0">
                <a:solidFill>
                  <a:prstClr val="black"/>
                </a:solidFill>
                <a:latin typeface="Times New Roman" pitchFamily="18" charset="0"/>
                <a:ea typeface="宋体" charset="-122"/>
                <a:cs typeface="Times New Roman" panose="02020603050405020304" pitchFamily="18" charset="0"/>
              </a:endParaRPr>
            </a:p>
          </p:txBody>
        </p:sp>
        <p:sp>
          <p:nvSpPr>
            <p:cNvPr id="51" name="TextBox 160"/>
            <p:cNvSpPr txBox="1">
              <a:spLocks noChangeArrowheads="1"/>
            </p:cNvSpPr>
            <p:nvPr/>
          </p:nvSpPr>
          <p:spPr bwMode="auto">
            <a:xfrm>
              <a:off x="7739792" y="25301750"/>
              <a:ext cx="2907225" cy="11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zh-CN" sz="1500" dirty="0" err="1">
                  <a:solidFill>
                    <a:prstClr val="black"/>
                  </a:solidFill>
                  <a:latin typeface="Times New Roman" pitchFamily="18" charset="0"/>
                  <a:ea typeface="宋体" charset="-122"/>
                  <a:cs typeface="Times New Roman" panose="02020603050405020304" pitchFamily="18" charset="0"/>
                </a:rPr>
                <a:t>Monochromator</a:t>
              </a:r>
              <a:endParaRPr lang="zh-CN" altLang="en-US" sz="1500" dirty="0">
                <a:solidFill>
                  <a:prstClr val="black"/>
                </a:solidFill>
                <a:latin typeface="Times New Roman" pitchFamily="18" charset="0"/>
                <a:ea typeface="宋体" charset="-122"/>
                <a:cs typeface="Times New Roman" panose="02020603050405020304" pitchFamily="18" charset="0"/>
              </a:endParaRPr>
            </a:p>
          </p:txBody>
        </p:sp>
        <p:sp>
          <p:nvSpPr>
            <p:cNvPr id="52" name="TextBox 161"/>
            <p:cNvSpPr txBox="1">
              <a:spLocks noChangeArrowheads="1"/>
            </p:cNvSpPr>
            <p:nvPr/>
          </p:nvSpPr>
          <p:spPr bwMode="auto">
            <a:xfrm>
              <a:off x="10932205" y="25303193"/>
              <a:ext cx="2012950" cy="68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zh-CN" sz="1500" dirty="0">
                  <a:solidFill>
                    <a:prstClr val="black"/>
                  </a:solidFill>
                  <a:latin typeface="Times New Roman" pitchFamily="18" charset="0"/>
                  <a:ea typeface="宋体" charset="-122"/>
                  <a:cs typeface="Times New Roman" panose="02020603050405020304" pitchFamily="18" charset="0"/>
                </a:rPr>
                <a:t>Detector</a:t>
              </a:r>
              <a:endParaRPr lang="zh-CN" altLang="en-US" sz="1500" dirty="0">
                <a:solidFill>
                  <a:prstClr val="black"/>
                </a:solidFill>
                <a:latin typeface="Times New Roman" pitchFamily="18" charset="0"/>
                <a:ea typeface="宋体" charset="-122"/>
                <a:cs typeface="Times New Roman" panose="02020603050405020304" pitchFamily="18" charset="0"/>
              </a:endParaRPr>
            </a:p>
          </p:txBody>
        </p:sp>
        <p:cxnSp>
          <p:nvCxnSpPr>
            <p:cNvPr id="53" name="直接箭头连接符 122"/>
            <p:cNvCxnSpPr>
              <a:cxnSpLocks noChangeShapeType="1"/>
            </p:cNvCxnSpPr>
            <p:nvPr/>
          </p:nvCxnSpPr>
          <p:spPr bwMode="auto">
            <a:xfrm>
              <a:off x="3697288" y="28409576"/>
              <a:ext cx="0" cy="475058"/>
            </a:xfrm>
            <a:prstGeom prst="straightConnector1">
              <a:avLst/>
            </a:prstGeom>
            <a:noFill/>
            <a:ln w="444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直接箭头连接符 164"/>
            <p:cNvCxnSpPr>
              <a:cxnSpLocks noChangeShapeType="1"/>
            </p:cNvCxnSpPr>
            <p:nvPr/>
          </p:nvCxnSpPr>
          <p:spPr bwMode="auto">
            <a:xfrm>
              <a:off x="7889252" y="28409577"/>
              <a:ext cx="2" cy="475058"/>
            </a:xfrm>
            <a:prstGeom prst="straightConnector1">
              <a:avLst/>
            </a:prstGeom>
            <a:noFill/>
            <a:ln w="444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直接箭头连接符 165"/>
            <p:cNvCxnSpPr>
              <a:cxnSpLocks noChangeShapeType="1"/>
            </p:cNvCxnSpPr>
            <p:nvPr/>
          </p:nvCxnSpPr>
          <p:spPr bwMode="auto">
            <a:xfrm>
              <a:off x="11774811" y="28409576"/>
              <a:ext cx="2" cy="471883"/>
            </a:xfrm>
            <a:prstGeom prst="straightConnector1">
              <a:avLst/>
            </a:prstGeom>
            <a:noFill/>
            <a:ln w="444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直接连接符 4"/>
            <p:cNvCxnSpPr>
              <a:cxnSpLocks noChangeShapeType="1"/>
            </p:cNvCxnSpPr>
            <p:nvPr/>
          </p:nvCxnSpPr>
          <p:spPr bwMode="auto">
            <a:xfrm>
              <a:off x="9954024" y="24695580"/>
              <a:ext cx="1339978" cy="3175"/>
            </a:xfrm>
            <a:prstGeom prst="line">
              <a:avLst/>
            </a:prstGeom>
            <a:noFill/>
            <a:ln w="28575">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 name="直接连接符 61"/>
            <p:cNvCxnSpPr>
              <a:cxnSpLocks noChangeShapeType="1"/>
            </p:cNvCxnSpPr>
            <p:nvPr/>
          </p:nvCxnSpPr>
          <p:spPr bwMode="auto">
            <a:xfrm>
              <a:off x="4419854" y="24698755"/>
              <a:ext cx="695325" cy="0"/>
            </a:xfrm>
            <a:prstGeom prst="line">
              <a:avLst/>
            </a:prstGeom>
            <a:noFill/>
            <a:ln w="28575">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直接连接符 62"/>
            <p:cNvCxnSpPr>
              <a:cxnSpLocks noChangeShapeType="1"/>
            </p:cNvCxnSpPr>
            <p:nvPr/>
          </p:nvCxnSpPr>
          <p:spPr bwMode="auto">
            <a:xfrm>
              <a:off x="7169150" y="24698755"/>
              <a:ext cx="957262" cy="0"/>
            </a:xfrm>
            <a:prstGeom prst="line">
              <a:avLst/>
            </a:prstGeom>
            <a:noFill/>
            <a:ln w="28575">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直接箭头连接符 15"/>
            <p:cNvCxnSpPr>
              <a:cxnSpLocks noChangeShapeType="1"/>
            </p:cNvCxnSpPr>
            <p:nvPr/>
          </p:nvCxnSpPr>
          <p:spPr bwMode="auto">
            <a:xfrm flipH="1">
              <a:off x="10861999" y="30273625"/>
              <a:ext cx="914401" cy="0"/>
            </a:xfrm>
            <a:prstGeom prst="straightConnector1">
              <a:avLst/>
            </a:prstGeom>
            <a:noFill/>
            <a:ln w="444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直接连接符 17"/>
            <p:cNvCxnSpPr>
              <a:cxnSpLocks noChangeShapeType="1"/>
            </p:cNvCxnSpPr>
            <p:nvPr/>
          </p:nvCxnSpPr>
          <p:spPr bwMode="auto">
            <a:xfrm>
              <a:off x="11760200" y="29932649"/>
              <a:ext cx="0" cy="340977"/>
            </a:xfrm>
            <a:prstGeom prst="line">
              <a:avLst/>
            </a:prstGeom>
            <a:noFill/>
            <a:ln w="444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 name="TextBox 2077"/>
            <p:cNvSpPr txBox="1">
              <a:spLocks noChangeArrowheads="1"/>
            </p:cNvSpPr>
            <p:nvPr/>
          </p:nvSpPr>
          <p:spPr bwMode="auto">
            <a:xfrm>
              <a:off x="1766674" y="30608107"/>
              <a:ext cx="12542305" cy="6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buClr>
                  <a:prstClr val="black"/>
                </a:buClr>
              </a:pPr>
              <a:r>
                <a:rPr lang="en-US" altLang="zh-CN" sz="1650" dirty="0">
                  <a:solidFill>
                    <a:prstClr val="black"/>
                  </a:solidFill>
                  <a:latin typeface="Times New Roman" pitchFamily="18" charset="0"/>
                  <a:ea typeface="宋体" charset="-122"/>
                  <a:cs typeface="Times New Roman" panose="02020603050405020304" pitchFamily="18" charset="0"/>
                </a:rPr>
                <a:t>Limit of quantification : 0.03 mg L</a:t>
              </a:r>
              <a:r>
                <a:rPr lang="en-US" altLang="zh-CN" sz="1650" baseline="30000" dirty="0">
                  <a:solidFill>
                    <a:prstClr val="black"/>
                  </a:solidFill>
                  <a:latin typeface="Times New Roman" pitchFamily="18" charset="0"/>
                  <a:ea typeface="宋体" charset="-122"/>
                  <a:cs typeface="Times New Roman" panose="02020603050405020304" pitchFamily="18" charset="0"/>
                </a:rPr>
                <a:t>-1</a:t>
              </a:r>
              <a:r>
                <a:rPr lang="en-US" altLang="zh-CN" sz="1650" dirty="0">
                  <a:solidFill>
                    <a:prstClr val="black"/>
                  </a:solidFill>
                  <a:latin typeface="Times New Roman" pitchFamily="18" charset="0"/>
                  <a:ea typeface="宋体" charset="-122"/>
                  <a:cs typeface="Times New Roman" panose="02020603050405020304" pitchFamily="18" charset="0"/>
                </a:rPr>
                <a:t> (Si) and 0.01 mg L</a:t>
              </a:r>
              <a:r>
                <a:rPr lang="en-US" altLang="zh-CN" sz="1650" baseline="30000" dirty="0">
                  <a:solidFill>
                    <a:prstClr val="black"/>
                  </a:solidFill>
                  <a:latin typeface="Times New Roman" pitchFamily="18" charset="0"/>
                  <a:ea typeface="宋体" charset="-122"/>
                  <a:cs typeface="Times New Roman" panose="02020603050405020304" pitchFamily="18" charset="0"/>
                </a:rPr>
                <a:t>-1</a:t>
              </a:r>
              <a:r>
                <a:rPr lang="en-US" altLang="zh-CN" sz="1650" dirty="0">
                  <a:solidFill>
                    <a:prstClr val="black"/>
                  </a:solidFill>
                  <a:latin typeface="Times New Roman" pitchFamily="18" charset="0"/>
                  <a:ea typeface="宋体" charset="-122"/>
                  <a:cs typeface="Times New Roman" panose="02020603050405020304" pitchFamily="18" charset="0"/>
                </a:rPr>
                <a:t> (Al)</a:t>
              </a:r>
              <a:endParaRPr lang="zh-CN" altLang="en-US" sz="1650" dirty="0">
                <a:solidFill>
                  <a:prstClr val="black"/>
                </a:solidFill>
                <a:latin typeface="Times New Roman" pitchFamily="18" charset="0"/>
                <a:ea typeface="宋体" charset="-122"/>
                <a:cs typeface="Times New Roman" panose="02020603050405020304" pitchFamily="18" charset="0"/>
              </a:endParaRPr>
            </a:p>
          </p:txBody>
        </p:sp>
      </p:grpSp>
      <p:sp>
        <p:nvSpPr>
          <p:cNvPr id="5" name="标题 1"/>
          <p:cNvSpPr>
            <a:spLocks noGrp="1"/>
          </p:cNvSpPr>
          <p:nvPr>
            <p:ph type="title"/>
          </p:nvPr>
        </p:nvSpPr>
        <p:spPr>
          <a:xfrm>
            <a:off x="1426606" y="978726"/>
            <a:ext cx="6446705" cy="857250"/>
          </a:xfrm>
        </p:spPr>
        <p:txBody>
          <a:bodyPr>
            <a:normAutofit fontScale="90000"/>
          </a:bodyPr>
          <a:lstStyle/>
          <a:p>
            <a:r>
              <a:rPr lang="en-US" altLang="zh-CN" sz="2700" dirty="0">
                <a:latin typeface="Times New Roman" panose="02020603050405020304" pitchFamily="18" charset="0"/>
                <a:cs typeface="Times New Roman" panose="02020603050405020304" pitchFamily="18" charset="0"/>
              </a:rPr>
              <a:t>Instrumental</a:t>
            </a:r>
            <a:r>
              <a:rPr lang="en-US" altLang="zh-CN" sz="2700" dirty="0">
                <a:solidFill>
                  <a:srgbClr val="FF0000"/>
                </a:solidFill>
                <a:latin typeface="Times New Roman" panose="02020603050405020304" pitchFamily="18" charset="0"/>
                <a:cs typeface="Times New Roman" panose="02020603050405020304" pitchFamily="18" charset="0"/>
              </a:rPr>
              <a:t> </a:t>
            </a:r>
            <a:r>
              <a:rPr lang="en-US" altLang="zh-CN" sz="2700" dirty="0">
                <a:latin typeface="Times New Roman" panose="02020603050405020304" pitchFamily="18" charset="0"/>
                <a:cs typeface="Times New Roman" panose="02020603050405020304" pitchFamily="18" charset="0"/>
              </a:rPr>
              <a:t>analysis for </a:t>
            </a:r>
            <a:r>
              <a:rPr lang="en-US" altLang="zh-CN" sz="2700" dirty="0" err="1" smtClean="0">
                <a:latin typeface="Times New Roman" panose="02020603050405020304" pitchFamily="18" charset="0"/>
                <a:cs typeface="Times New Roman" panose="02020603050405020304" pitchFamily="18" charset="0"/>
              </a:rPr>
              <a:t>Nanoclay</a:t>
            </a:r>
            <a:r>
              <a:rPr lang="en-US" altLang="zh-CN" sz="2700" dirty="0">
                <a:latin typeface="Times New Roman" panose="02020603050405020304" pitchFamily="18" charset="0"/>
                <a:cs typeface="Times New Roman" panose="02020603050405020304" pitchFamily="18" charset="0"/>
              </a:rPr>
              <a:t/>
            </a:r>
            <a:br>
              <a:rPr lang="en-US" altLang="zh-CN" sz="2700" dirty="0">
                <a:latin typeface="Times New Roman" panose="02020603050405020304" pitchFamily="18" charset="0"/>
                <a:cs typeface="Times New Roman" panose="02020603050405020304" pitchFamily="18" charset="0"/>
              </a:rPr>
            </a:br>
            <a:r>
              <a:rPr lang="en-US" altLang="zh-CN" sz="1800" kern="1500" dirty="0">
                <a:latin typeface="Times New Roman" panose="02020603050405020304" pitchFamily="18" charset="0"/>
                <a:cs typeface="Times New Roman" panose="02020603050405020304" pitchFamily="18" charset="0"/>
              </a:rPr>
              <a:t>Xia Y, Rubino M, Auras R. 2013. Detection and quantification of montmorillonite </a:t>
            </a:r>
            <a:r>
              <a:rPr lang="en-US" altLang="zh-CN" sz="1800" kern="1500" dirty="0" err="1">
                <a:latin typeface="Times New Roman" panose="02020603050405020304" pitchFamily="18" charset="0"/>
                <a:cs typeface="Times New Roman" panose="02020603050405020304" pitchFamily="18" charset="0"/>
              </a:rPr>
              <a:t>nanoclay</a:t>
            </a:r>
            <a:r>
              <a:rPr lang="en-US" altLang="zh-CN" sz="1800" kern="1500" dirty="0">
                <a:latin typeface="Times New Roman" panose="02020603050405020304" pitchFamily="18" charset="0"/>
                <a:cs typeface="Times New Roman" panose="02020603050405020304" pitchFamily="18" charset="0"/>
              </a:rPr>
              <a:t> in water-ethanol solutions by graphite furnace atomic absorption spectrometry Food </a:t>
            </a:r>
            <a:r>
              <a:rPr lang="en-US" altLang="zh-CN" sz="1800" kern="1500" dirty="0" err="1">
                <a:latin typeface="Times New Roman" panose="02020603050405020304" pitchFamily="18" charset="0"/>
                <a:cs typeface="Times New Roman" panose="02020603050405020304" pitchFamily="18" charset="0"/>
              </a:rPr>
              <a:t>Addi</a:t>
            </a:r>
            <a:r>
              <a:rPr lang="en-US" altLang="zh-CN" sz="1800" kern="1500" dirty="0">
                <a:latin typeface="Times New Roman" panose="02020603050405020304" pitchFamily="18" charset="0"/>
                <a:cs typeface="Times New Roman" panose="02020603050405020304" pitchFamily="18" charset="0"/>
              </a:rPr>
              <a:t>. Cont. 30: 2177-2183.</a:t>
            </a:r>
            <a:r>
              <a:rPr lang="en-US" altLang="zh-CN" sz="1800" dirty="0">
                <a:latin typeface="Times New Roman" panose="02020603050405020304" pitchFamily="18" charset="0"/>
                <a:cs typeface="Times New Roman" panose="02020603050405020304" pitchFamily="18" charset="0"/>
              </a:rPr>
              <a:t/>
            </a:r>
            <a:br>
              <a:rPr lang="en-US" altLang="zh-CN" sz="1800" dirty="0">
                <a:latin typeface="Times New Roman" panose="02020603050405020304" pitchFamily="18" charset="0"/>
                <a:cs typeface="Times New Roman" panose="02020603050405020304" pitchFamily="18" charset="0"/>
              </a:rPr>
            </a:br>
            <a:endParaRPr lang="zh-CN" altLang="en-US" sz="1800" dirty="0">
              <a:latin typeface="Times New Roman" panose="02020603050405020304" pitchFamily="18" charset="0"/>
              <a:cs typeface="Times New Roman" panose="02020603050405020304" pitchFamily="18" charset="0"/>
            </a:endParaRPr>
          </a:p>
        </p:txBody>
      </p:sp>
      <p:sp>
        <p:nvSpPr>
          <p:cNvPr id="64" name="灯片编号占位符 3"/>
          <p:cNvSpPr>
            <a:spLocks noGrp="1"/>
          </p:cNvSpPr>
          <p:nvPr>
            <p:ph type="sldNum" sz="quarter" idx="12"/>
          </p:nvPr>
        </p:nvSpPr>
        <p:spPr>
          <a:xfrm>
            <a:off x="6057900" y="5624514"/>
            <a:ext cx="1600200" cy="273844"/>
          </a:xfrm>
        </p:spPr>
        <p:txBody>
          <a:bodyPr vert="horz" wrap="square" lIns="68580" tIns="34290" rIns="68580" bIns="34290" numCol="1" rtlCol="0" anchor="ctr" anchorCtr="0" compatLnSpc="1">
            <a:prstTxWarp prst="textNoShape">
              <a:avLst/>
            </a:prstTxWarp>
          </a:bodyPr>
          <a:lstStyle/>
          <a:p>
            <a:fld id="{4026335A-BF3C-48FB-925B-7CFCDE7D2181}" type="slidenum">
              <a:rPr lang="zh-CN" altLang="en-US" sz="1350">
                <a:solidFill>
                  <a:prstClr val="black"/>
                </a:solidFill>
                <a:latin typeface="Times New Roman" panose="02020603050405020304" pitchFamily="18" charset="0"/>
                <a:cs typeface="Times New Roman" panose="02020603050405020304" pitchFamily="18" charset="0"/>
              </a:rPr>
              <a:pPr/>
              <a:t>7</a:t>
            </a:fld>
            <a:endParaRPr lang="zh-CN" altLang="en-US" sz="1350"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431730" y="2514600"/>
            <a:ext cx="890052" cy="369332"/>
          </a:xfrm>
          <a:prstGeom prst="rect">
            <a:avLst/>
          </a:prstGeom>
          <a:noFill/>
        </p:spPr>
        <p:txBody>
          <a:bodyPr wrap="none" rtlCol="0">
            <a:spAutoFit/>
          </a:bodyPr>
          <a:lstStyle/>
          <a:p>
            <a:r>
              <a:rPr lang="en-US" altLang="zh-CN" dirty="0">
                <a:solidFill>
                  <a:schemeClr val="bg1"/>
                </a:solidFill>
                <a:latin typeface="Times New Roman" panose="02020603050405020304" pitchFamily="18" charset="0"/>
                <a:cs typeface="Times New Roman" panose="02020603050405020304" pitchFamily="18" charset="0"/>
              </a:rPr>
              <a:t>Si &amp; Al</a:t>
            </a:r>
            <a:endParaRPr lang="zh-CN"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790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内容占位符 2"/>
          <p:cNvSpPr>
            <a:spLocks noGrp="1"/>
          </p:cNvSpPr>
          <p:nvPr>
            <p:ph idx="1"/>
          </p:nvPr>
        </p:nvSpPr>
        <p:spPr>
          <a:xfrm>
            <a:off x="1485900" y="2057401"/>
            <a:ext cx="6172200" cy="3394472"/>
          </a:xfrm>
        </p:spPr>
        <p:txBody>
          <a:bodyPr>
            <a:normAutofit/>
          </a:bodyPr>
          <a:lstStyle/>
          <a:p>
            <a:pPr marL="0" indent="0" algn="ctr">
              <a:buClr>
                <a:schemeClr val="tx1"/>
              </a:buClr>
              <a:buNone/>
            </a:pPr>
            <a:endParaRPr lang="zh-CN" altLang="en-US" dirty="0">
              <a:latin typeface="Times New Roman" panose="02020603050405020304" pitchFamily="18" charset="0"/>
              <a:cs typeface="Times New Roman" panose="02020603050405020304" pitchFamily="18" charset="0"/>
            </a:endParaRPr>
          </a:p>
        </p:txBody>
      </p:sp>
      <p:sp>
        <p:nvSpPr>
          <p:cNvPr id="5" name="标题 1"/>
          <p:cNvSpPr>
            <a:spLocks noGrp="1"/>
          </p:cNvSpPr>
          <p:nvPr>
            <p:ph type="title"/>
          </p:nvPr>
        </p:nvSpPr>
        <p:spPr>
          <a:xfrm>
            <a:off x="1314449" y="957263"/>
            <a:ext cx="7115175" cy="963216"/>
          </a:xfrm>
        </p:spPr>
        <p:txBody>
          <a:bodyPr>
            <a:normAutofit fontScale="90000"/>
          </a:bodyPr>
          <a:lstStyle/>
          <a:p>
            <a:r>
              <a:rPr lang="en-US" altLang="zh-CN" sz="2700" b="1" dirty="0">
                <a:latin typeface="Times New Roman" panose="02020603050405020304" pitchFamily="18" charset="0"/>
                <a:cs typeface="Times New Roman" panose="02020603050405020304" pitchFamily="18" charset="0"/>
              </a:rPr>
              <a:t>Release of </a:t>
            </a:r>
            <a:r>
              <a:rPr lang="en-US" altLang="zh-CN" sz="2700" b="1" u="sng" dirty="0" err="1">
                <a:latin typeface="Times New Roman" panose="02020603050405020304" pitchFamily="18" charset="0"/>
                <a:cs typeface="Times New Roman" panose="02020603050405020304" pitchFamily="18" charset="0"/>
              </a:rPr>
              <a:t>Nanoclay</a:t>
            </a:r>
            <a:r>
              <a:rPr lang="en-US" altLang="zh-CN" sz="2700" b="1" dirty="0">
                <a:latin typeface="Times New Roman" panose="02020603050405020304" pitchFamily="18" charset="0"/>
                <a:cs typeface="Times New Roman" panose="02020603050405020304" pitchFamily="18" charset="0"/>
              </a:rPr>
              <a:t> at 22, 40 &amp; 70 </a:t>
            </a:r>
            <a:r>
              <a:rPr lang="en-US" altLang="zh-CN" sz="2700" b="1" baseline="30000" dirty="0" err="1">
                <a:latin typeface="Times New Roman" panose="02020603050405020304" pitchFamily="18" charset="0"/>
                <a:cs typeface="Times New Roman" panose="02020603050405020304" pitchFamily="18" charset="0"/>
              </a:rPr>
              <a:t>o</a:t>
            </a:r>
            <a:r>
              <a:rPr lang="en-US" altLang="zh-CN" sz="2700" b="1" dirty="0" err="1">
                <a:latin typeface="Times New Roman" panose="02020603050405020304" pitchFamily="18" charset="0"/>
                <a:cs typeface="Times New Roman" panose="02020603050405020304" pitchFamily="18" charset="0"/>
              </a:rPr>
              <a:t>C</a:t>
            </a:r>
            <a:r>
              <a:rPr lang="en-US" altLang="zh-CN" sz="2700" b="1" dirty="0">
                <a:latin typeface="Times New Roman" panose="02020603050405020304" pitchFamily="18" charset="0"/>
                <a:cs typeface="Times New Roman" panose="02020603050405020304" pitchFamily="18" charset="0"/>
              </a:rPr>
              <a:t> </a:t>
            </a:r>
            <a:r>
              <a:rPr lang="en-US" altLang="zh-CN" sz="2700" b="1" dirty="0" smtClean="0">
                <a:latin typeface="Times New Roman" panose="02020603050405020304" pitchFamily="18" charset="0"/>
                <a:cs typeface="Times New Roman" panose="02020603050405020304" pitchFamily="18" charset="0"/>
              </a:rPr>
              <a:t/>
            </a:r>
            <a:br>
              <a:rPr lang="en-US" altLang="zh-CN" sz="2700" b="1" dirty="0" smtClean="0">
                <a:latin typeface="Times New Roman" panose="02020603050405020304" pitchFamily="18" charset="0"/>
                <a:cs typeface="Times New Roman" panose="02020603050405020304" pitchFamily="18" charset="0"/>
              </a:rPr>
            </a:br>
            <a:r>
              <a:rPr lang="en-US" altLang="zh-CN" sz="1800" dirty="0" smtClean="0">
                <a:latin typeface="Times New Roman" panose="02020603050405020304" pitchFamily="18" charset="0"/>
                <a:cs typeface="Times New Roman" panose="02020603050405020304" pitchFamily="18" charset="0"/>
              </a:rPr>
              <a:t>Xia </a:t>
            </a:r>
            <a:r>
              <a:rPr lang="en-US" altLang="zh-CN" sz="1800" dirty="0">
                <a:latin typeface="Times New Roman" panose="02020603050405020304" pitchFamily="18" charset="0"/>
                <a:cs typeface="Times New Roman" panose="02020603050405020304" pitchFamily="18" charset="0"/>
              </a:rPr>
              <a:t>Y, Rubino M, Auras R. 2014. </a:t>
            </a:r>
            <a:r>
              <a:rPr lang="en-US" altLang="zh-CN" sz="1800" i="1" dirty="0">
                <a:latin typeface="Times New Roman" panose="02020603050405020304" pitchFamily="18" charset="0"/>
                <a:cs typeface="Times New Roman" panose="02020603050405020304" pitchFamily="18" charset="0"/>
              </a:rPr>
              <a:t>Release of </a:t>
            </a:r>
            <a:r>
              <a:rPr lang="en-US" altLang="zh-CN" sz="1800" i="1" dirty="0" err="1">
                <a:latin typeface="Times New Roman" panose="02020603050405020304" pitchFamily="18" charset="0"/>
                <a:cs typeface="Times New Roman" panose="02020603050405020304" pitchFamily="18" charset="0"/>
              </a:rPr>
              <a:t>Nanoclay</a:t>
            </a:r>
            <a:r>
              <a:rPr lang="en-US" altLang="zh-CN" sz="1800" i="1" dirty="0">
                <a:latin typeface="Times New Roman" panose="02020603050405020304" pitchFamily="18" charset="0"/>
                <a:cs typeface="Times New Roman" panose="02020603050405020304" pitchFamily="18" charset="0"/>
              </a:rPr>
              <a:t> and Surfactant from Polymer−Clay </a:t>
            </a:r>
            <a:r>
              <a:rPr lang="en-US" altLang="zh-CN" sz="1800" i="1" dirty="0" err="1">
                <a:latin typeface="Times New Roman" panose="02020603050405020304" pitchFamily="18" charset="0"/>
                <a:cs typeface="Times New Roman" panose="02020603050405020304" pitchFamily="18" charset="0"/>
              </a:rPr>
              <a:t>Nanocomposites</a:t>
            </a:r>
            <a:r>
              <a:rPr lang="en-US" altLang="zh-CN" sz="1800" i="1" dirty="0">
                <a:latin typeface="Times New Roman" panose="02020603050405020304" pitchFamily="18" charset="0"/>
                <a:cs typeface="Times New Roman" panose="02020603050405020304" pitchFamily="18" charset="0"/>
              </a:rPr>
              <a:t> into a Food Simulant</a:t>
            </a:r>
            <a:r>
              <a:rPr lang="en-US" altLang="zh-CN" sz="1800" dirty="0">
                <a:latin typeface="Times New Roman" panose="02020603050405020304" pitchFamily="18" charset="0"/>
                <a:cs typeface="Times New Roman" panose="02020603050405020304" pitchFamily="18" charset="0"/>
              </a:rPr>
              <a:t>. Environ. Sci. Technol. 2014, 48, 13617−13624</a:t>
            </a:r>
            <a:endParaRPr lang="zh-CN" altLang="en-US" sz="1800" dirty="0">
              <a:solidFill>
                <a:srgbClr val="C00000"/>
              </a:solidFill>
              <a:latin typeface="Times New Roman" panose="02020603050405020304" pitchFamily="18" charset="0"/>
              <a:cs typeface="Times New Roman" panose="02020603050405020304" pitchFamily="18" charset="0"/>
            </a:endParaRPr>
          </a:p>
        </p:txBody>
      </p:sp>
      <p:grpSp>
        <p:nvGrpSpPr>
          <p:cNvPr id="17" name="组合 16"/>
          <p:cNvGrpSpPr>
            <a:grpSpLocks noChangeAspect="1"/>
          </p:cNvGrpSpPr>
          <p:nvPr/>
        </p:nvGrpSpPr>
        <p:grpSpPr>
          <a:xfrm>
            <a:off x="1255014" y="2528719"/>
            <a:ext cx="6403086" cy="2285372"/>
            <a:chOff x="-1371600" y="1949450"/>
            <a:chExt cx="12934949" cy="4616705"/>
          </a:xfrm>
        </p:grpSpPr>
        <p:graphicFrame>
          <p:nvGraphicFramePr>
            <p:cNvPr id="18" name="对象 17"/>
            <p:cNvGraphicFramePr>
              <a:graphicFrameLocks noChangeAspect="1"/>
            </p:cNvGraphicFramePr>
            <p:nvPr>
              <p:extLst/>
            </p:nvPr>
          </p:nvGraphicFramePr>
          <p:xfrm>
            <a:off x="5105399" y="1962405"/>
            <a:ext cx="6457950" cy="4603750"/>
          </p:xfrm>
          <a:graphic>
            <a:graphicData uri="http://schemas.openxmlformats.org/presentationml/2006/ole">
              <mc:AlternateContent xmlns:mc="http://schemas.openxmlformats.org/markup-compatibility/2006">
                <mc:Choice xmlns:v="urn:schemas-microsoft-com:vml" Requires="v">
                  <p:oleObj spid="_x0000_s1044" name="SPW 11.0 Graph" r:id="rId4" imgW="6454440" imgH="4609440" progId="SigmaPlotGraphicObject.10">
                    <p:embed/>
                  </p:oleObj>
                </mc:Choice>
                <mc:Fallback>
                  <p:oleObj name="SPW 11.0 Graph" r:id="rId4" imgW="6454440" imgH="4609440" progId="SigmaPlotGraphicObject.10">
                    <p:embed/>
                    <p:pic>
                      <p:nvPicPr>
                        <p:cNvPr id="0" name=""/>
                        <p:cNvPicPr/>
                        <p:nvPr/>
                      </p:nvPicPr>
                      <p:blipFill>
                        <a:blip r:embed="rId5"/>
                        <a:stretch>
                          <a:fillRect/>
                        </a:stretch>
                      </p:blipFill>
                      <p:spPr>
                        <a:xfrm>
                          <a:off x="5105399" y="1962405"/>
                          <a:ext cx="6457950" cy="4603750"/>
                        </a:xfrm>
                        <a:prstGeom prst="rect">
                          <a:avLst/>
                        </a:prstGeom>
                      </p:spPr>
                    </p:pic>
                  </p:oleObj>
                </mc:Fallback>
              </mc:AlternateContent>
            </a:graphicData>
          </a:graphic>
        </p:graphicFrame>
        <p:grpSp>
          <p:nvGrpSpPr>
            <p:cNvPr id="19" name="组合 18"/>
            <p:cNvGrpSpPr/>
            <p:nvPr/>
          </p:nvGrpSpPr>
          <p:grpSpPr>
            <a:xfrm>
              <a:off x="-1371600" y="1949450"/>
              <a:ext cx="8294769" cy="4603750"/>
              <a:chOff x="-1371600" y="1949450"/>
              <a:chExt cx="8294769" cy="4603750"/>
            </a:xfrm>
          </p:grpSpPr>
          <p:graphicFrame>
            <p:nvGraphicFramePr>
              <p:cNvPr id="20" name="对象 19"/>
              <p:cNvGraphicFramePr>
                <a:graphicFrameLocks noChangeAspect="1"/>
              </p:cNvGraphicFramePr>
              <p:nvPr>
                <p:extLst/>
              </p:nvPr>
            </p:nvGraphicFramePr>
            <p:xfrm>
              <a:off x="-1371600" y="1949450"/>
              <a:ext cx="6457950" cy="4603750"/>
            </p:xfrm>
            <a:graphic>
              <a:graphicData uri="http://schemas.openxmlformats.org/presentationml/2006/ole">
                <mc:AlternateContent xmlns:mc="http://schemas.openxmlformats.org/markup-compatibility/2006">
                  <mc:Choice xmlns:v="urn:schemas-microsoft-com:vml" Requires="v">
                    <p:oleObj spid="_x0000_s1045" name="SPW 11.0 Graph" r:id="rId6" imgW="6454440" imgH="4611240" progId="SigmaPlotGraphicObject.10">
                      <p:embed/>
                    </p:oleObj>
                  </mc:Choice>
                  <mc:Fallback>
                    <p:oleObj name="SPW 11.0 Graph" r:id="rId6" imgW="6454440" imgH="4611240" progId="SigmaPlotGraphicObject.10">
                      <p:embed/>
                      <p:pic>
                        <p:nvPicPr>
                          <p:cNvPr id="0" name=""/>
                          <p:cNvPicPr/>
                          <p:nvPr/>
                        </p:nvPicPr>
                        <p:blipFill>
                          <a:blip r:embed="rId7"/>
                          <a:stretch>
                            <a:fillRect/>
                          </a:stretch>
                        </p:blipFill>
                        <p:spPr>
                          <a:xfrm>
                            <a:off x="-1371600" y="1949450"/>
                            <a:ext cx="6457950" cy="4603750"/>
                          </a:xfrm>
                          <a:prstGeom prst="rect">
                            <a:avLst/>
                          </a:prstGeom>
                        </p:spPr>
                      </p:pic>
                    </p:oleObj>
                  </mc:Fallback>
                </mc:AlternateContent>
              </a:graphicData>
            </a:graphic>
          </p:graphicFrame>
          <p:sp>
            <p:nvSpPr>
              <p:cNvPr id="21" name="TextBox 20"/>
              <p:cNvSpPr txBox="1"/>
              <p:nvPr/>
            </p:nvSpPr>
            <p:spPr>
              <a:xfrm>
                <a:off x="-252444" y="2514600"/>
                <a:ext cx="694736" cy="540280"/>
              </a:xfrm>
              <a:prstGeom prst="rect">
                <a:avLst/>
              </a:prstGeom>
              <a:noFill/>
            </p:spPr>
            <p:txBody>
              <a:bodyPr wrap="none" rtlCol="0">
                <a:spAutoFit/>
              </a:bodyPr>
              <a:lstStyle/>
              <a:p>
                <a:r>
                  <a:rPr lang="en-US" altLang="zh-CN" sz="1200" dirty="0">
                    <a:solidFill>
                      <a:prstClr val="black"/>
                    </a:solidFill>
                    <a:latin typeface="Times New Roman" panose="02020603050405020304" pitchFamily="18" charset="0"/>
                    <a:cs typeface="Times New Roman" panose="02020603050405020304" pitchFamily="18" charset="0"/>
                  </a:rPr>
                  <a:t>(a)</a:t>
                </a:r>
                <a:endParaRPr lang="zh-CN" altLang="en-US" sz="1200"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6212801" y="2514600"/>
                <a:ext cx="710368" cy="540280"/>
              </a:xfrm>
              <a:prstGeom prst="rect">
                <a:avLst/>
              </a:prstGeom>
              <a:noFill/>
            </p:spPr>
            <p:txBody>
              <a:bodyPr wrap="none" rtlCol="0">
                <a:spAutoFit/>
              </a:bodyPr>
              <a:lstStyle/>
              <a:p>
                <a:r>
                  <a:rPr lang="en-US" altLang="zh-CN" sz="1200" dirty="0">
                    <a:solidFill>
                      <a:prstClr val="black"/>
                    </a:solidFill>
                    <a:latin typeface="Times New Roman" panose="02020603050405020304" pitchFamily="18" charset="0"/>
                    <a:cs typeface="Times New Roman" panose="02020603050405020304" pitchFamily="18" charset="0"/>
                  </a:rPr>
                  <a:t>(b)</a:t>
                </a:r>
                <a:endParaRPr lang="zh-CN" altLang="en-US" sz="1200" dirty="0">
                  <a:solidFill>
                    <a:prstClr val="black"/>
                  </a:solidFill>
                  <a:latin typeface="Times New Roman" panose="02020603050405020304" pitchFamily="18" charset="0"/>
                  <a:cs typeface="Times New Roman" panose="02020603050405020304" pitchFamily="18" charset="0"/>
                </a:endParaRPr>
              </a:p>
            </p:txBody>
          </p:sp>
        </p:grpSp>
      </p:grpSp>
      <p:sp>
        <p:nvSpPr>
          <p:cNvPr id="34" name="TextBox 33"/>
          <p:cNvSpPr txBox="1"/>
          <p:nvPr/>
        </p:nvSpPr>
        <p:spPr>
          <a:xfrm>
            <a:off x="1926861" y="2457450"/>
            <a:ext cx="2016489" cy="323165"/>
          </a:xfrm>
          <a:prstGeom prst="rect">
            <a:avLst/>
          </a:prstGeom>
          <a:noFill/>
        </p:spPr>
        <p:txBody>
          <a:bodyPr wrap="square" rtlCol="0">
            <a:spAutoFit/>
          </a:bodyPr>
          <a:lstStyle/>
          <a:p>
            <a:pPr algn="ctr"/>
            <a:r>
              <a:rPr lang="en-US" altLang="zh-CN" sz="1500" dirty="0">
                <a:solidFill>
                  <a:prstClr val="black"/>
                </a:solidFill>
                <a:latin typeface="Times New Roman" panose="02020603050405020304" pitchFamily="18" charset="0"/>
                <a:cs typeface="Times New Roman" panose="02020603050405020304" pitchFamily="18" charset="0"/>
              </a:rPr>
              <a:t>Release from PP-clay</a:t>
            </a:r>
            <a:endParaRPr lang="zh-CN" altLang="en-US" sz="1500" dirty="0">
              <a:solidFill>
                <a:prstClr val="black"/>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5257800" y="2457450"/>
            <a:ext cx="2016489" cy="323165"/>
          </a:xfrm>
          <a:prstGeom prst="rect">
            <a:avLst/>
          </a:prstGeom>
          <a:noFill/>
        </p:spPr>
        <p:txBody>
          <a:bodyPr wrap="square" rtlCol="0">
            <a:spAutoFit/>
          </a:bodyPr>
          <a:lstStyle/>
          <a:p>
            <a:pPr algn="ctr"/>
            <a:r>
              <a:rPr lang="en-US" altLang="zh-CN" sz="1500" dirty="0">
                <a:solidFill>
                  <a:prstClr val="black"/>
                </a:solidFill>
                <a:latin typeface="Times New Roman" panose="02020603050405020304" pitchFamily="18" charset="0"/>
                <a:cs typeface="Times New Roman" panose="02020603050405020304" pitchFamily="18" charset="0"/>
              </a:rPr>
              <a:t>Release from PA6-clay</a:t>
            </a:r>
            <a:endParaRPr lang="zh-CN" altLang="en-US" sz="1500" dirty="0">
              <a:solidFill>
                <a:prstClr val="black"/>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1485900" y="5059458"/>
            <a:ext cx="6543675" cy="923330"/>
          </a:xfrm>
          <a:prstGeom prst="rect">
            <a:avLst/>
          </a:prstGeom>
          <a:noFill/>
        </p:spPr>
        <p:txBody>
          <a:bodyPr wrap="square" rtlCol="0">
            <a:spAutoFit/>
          </a:bodyPr>
          <a:lstStyle/>
          <a:p>
            <a:pPr marL="257175" indent="-257175">
              <a:buClr>
                <a:prstClr val="black"/>
              </a:buClr>
              <a:buFont typeface="Arial" panose="020B0604020202020204" pitchFamily="34" charset="0"/>
              <a:buChar char="•"/>
            </a:pPr>
            <a:r>
              <a:rPr lang="en-US" altLang="zh-CN" dirty="0">
                <a:solidFill>
                  <a:prstClr val="black"/>
                </a:solidFill>
                <a:latin typeface="Times New Roman" panose="02020603050405020304" pitchFamily="18" charset="0"/>
                <a:cs typeface="Times New Roman" panose="02020603050405020304" pitchFamily="18" charset="0"/>
              </a:rPr>
              <a:t>A small amount of </a:t>
            </a:r>
            <a:r>
              <a:rPr lang="en-US" altLang="zh-CN" dirty="0" err="1">
                <a:solidFill>
                  <a:prstClr val="black"/>
                </a:solidFill>
                <a:latin typeface="Times New Roman" panose="02020603050405020304" pitchFamily="18" charset="0"/>
                <a:cs typeface="Times New Roman" panose="02020603050405020304" pitchFamily="18" charset="0"/>
              </a:rPr>
              <a:t>nanoclay</a:t>
            </a:r>
            <a:r>
              <a:rPr lang="en-US" altLang="zh-CN" dirty="0">
                <a:solidFill>
                  <a:prstClr val="black"/>
                </a:solidFill>
                <a:latin typeface="Times New Roman" panose="02020603050405020304" pitchFamily="18" charset="0"/>
                <a:cs typeface="Times New Roman" panose="02020603050405020304" pitchFamily="18" charset="0"/>
              </a:rPr>
              <a:t> was released (0.1~0.2%)</a:t>
            </a:r>
          </a:p>
          <a:p>
            <a:pPr marL="257175" indent="-257175">
              <a:buClr>
                <a:prstClr val="black"/>
              </a:buClr>
              <a:buFont typeface="Arial" panose="020B0604020202020204" pitchFamily="34" charset="0"/>
              <a:buChar char="•"/>
            </a:pPr>
            <a:r>
              <a:rPr lang="en-US" altLang="zh-CN" dirty="0">
                <a:solidFill>
                  <a:prstClr val="black"/>
                </a:solidFill>
                <a:latin typeface="Times New Roman" panose="02020603050405020304" pitchFamily="18" charset="0"/>
                <a:cs typeface="Times New Roman" panose="02020603050405020304" pitchFamily="18" charset="0"/>
              </a:rPr>
              <a:t>More </a:t>
            </a:r>
            <a:r>
              <a:rPr lang="en-US" altLang="zh-CN" dirty="0" err="1">
                <a:solidFill>
                  <a:prstClr val="black"/>
                </a:solidFill>
                <a:latin typeface="Times New Roman" panose="02020603050405020304" pitchFamily="18" charset="0"/>
                <a:cs typeface="Times New Roman" panose="02020603050405020304" pitchFamily="18" charset="0"/>
              </a:rPr>
              <a:t>nanoclay</a:t>
            </a:r>
            <a:r>
              <a:rPr lang="en-US" altLang="zh-CN" dirty="0">
                <a:solidFill>
                  <a:prstClr val="black"/>
                </a:solidFill>
                <a:latin typeface="Times New Roman" panose="02020603050405020304" pitchFamily="18" charset="0"/>
                <a:cs typeface="Times New Roman" panose="02020603050405020304" pitchFamily="18" charset="0"/>
              </a:rPr>
              <a:t> release from PP-clay than from PA6-clay</a:t>
            </a:r>
          </a:p>
          <a:p>
            <a:pPr marL="257175" indent="-257175">
              <a:buClr>
                <a:prstClr val="black"/>
              </a:buClr>
              <a:buFont typeface="Arial" panose="020B0604020202020204" pitchFamily="34" charset="0"/>
              <a:buChar char="•"/>
            </a:pPr>
            <a:r>
              <a:rPr lang="en-US" altLang="zh-CN" dirty="0">
                <a:solidFill>
                  <a:prstClr val="black"/>
                </a:solidFill>
                <a:latin typeface="Times New Roman" panose="02020603050405020304" pitchFamily="18" charset="0"/>
                <a:cs typeface="Times New Roman" panose="02020603050405020304" pitchFamily="18" charset="0"/>
              </a:rPr>
              <a:t>Depending on the polymer-clay interaction</a:t>
            </a:r>
            <a:endParaRPr lang="zh-CN" altLang="en-US" dirty="0">
              <a:solidFill>
                <a:prstClr val="black"/>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A8D5792D-A4CE-4F90-B964-7D98977F0DF5}" type="slidenum">
              <a:rPr lang="en-US" smtClean="0"/>
              <a:t>8</a:t>
            </a:fld>
            <a:endParaRPr lang="en-US"/>
          </a:p>
        </p:txBody>
      </p:sp>
    </p:spTree>
    <p:extLst>
      <p:ext uri="{BB962C8B-B14F-4D97-AF65-F5344CB8AC3E}">
        <p14:creationId xmlns:p14="http://schemas.microsoft.com/office/powerpoint/2010/main" val="4289798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1500187" y="2343150"/>
            <a:ext cx="6172200" cy="3714750"/>
          </a:xfrm>
        </p:spPr>
        <p:txBody>
          <a:bodyPr>
            <a:normAutofit lnSpcReduction="10000"/>
          </a:bodyPr>
          <a:lstStyle/>
          <a:p>
            <a:pPr marL="0" indent="0">
              <a:buClr>
                <a:schemeClr val="tx1"/>
              </a:buClr>
              <a:buNone/>
            </a:pPr>
            <a:r>
              <a:rPr lang="en-US" altLang="zh-CN" dirty="0" smtClean="0">
                <a:latin typeface="Times New Roman" panose="02020603050405020304" pitchFamily="18" charset="0"/>
                <a:cs typeface="Times New Roman" panose="02020603050405020304" pitchFamily="18" charset="0"/>
              </a:rPr>
              <a:t>	ASTM </a:t>
            </a:r>
            <a:r>
              <a:rPr lang="en-US" altLang="zh-CN" dirty="0">
                <a:latin typeface="Times New Roman" panose="02020603050405020304" pitchFamily="18" charset="0"/>
                <a:cs typeface="Times New Roman" panose="02020603050405020304" pitchFamily="18" charset="0"/>
              </a:rPr>
              <a:t>D4754-11</a:t>
            </a:r>
          </a:p>
          <a:p>
            <a:pPr marL="0" indent="0">
              <a:spcBef>
                <a:spcPts val="0"/>
              </a:spcBef>
              <a:buNone/>
            </a:pPr>
            <a:r>
              <a:rPr lang="en-US" altLang="zh-CN" sz="1800" dirty="0">
                <a:latin typeface="Times New Roman" panose="02020603050405020304" pitchFamily="18" charset="0"/>
                <a:cs typeface="Times New Roman" panose="02020603050405020304" pitchFamily="18" charset="0"/>
              </a:rPr>
              <a:t>    </a:t>
            </a:r>
            <a:endParaRPr lang="en-US" altLang="zh-CN" sz="825" dirty="0">
              <a:latin typeface="Times New Roman" panose="02020603050405020304" pitchFamily="18" charset="0"/>
              <a:cs typeface="Times New Roman" panose="02020603050405020304" pitchFamily="18" charset="0"/>
            </a:endParaRPr>
          </a:p>
          <a:p>
            <a:pPr marL="0" indent="0">
              <a:buNone/>
            </a:pPr>
            <a:r>
              <a:rPr lang="en-US" altLang="zh-CN" sz="1800" dirty="0">
                <a:latin typeface="Times New Roman" panose="02020603050405020304" pitchFamily="18" charset="0"/>
                <a:cs typeface="Times New Roman" panose="02020603050405020304" pitchFamily="18" charset="0"/>
              </a:rPr>
              <a:t>     Film area: 100 cm</a:t>
            </a:r>
            <a:r>
              <a:rPr lang="en-US" altLang="zh-CN" sz="1800" baseline="30000" dirty="0">
                <a:latin typeface="Times New Roman" panose="02020603050405020304" pitchFamily="18" charset="0"/>
                <a:cs typeface="Times New Roman" panose="02020603050405020304" pitchFamily="18" charset="0"/>
              </a:rPr>
              <a:t>2</a:t>
            </a:r>
          </a:p>
          <a:p>
            <a:pPr marL="0" indent="0">
              <a:buNone/>
            </a:pPr>
            <a:r>
              <a:rPr lang="en-US" altLang="zh-CN" sz="1800" dirty="0">
                <a:latin typeface="Times New Roman" panose="02020603050405020304" pitchFamily="18" charset="0"/>
                <a:cs typeface="Times New Roman" panose="02020603050405020304" pitchFamily="18" charset="0"/>
              </a:rPr>
              <a:t>     Simulant: ethanol</a:t>
            </a:r>
          </a:p>
          <a:p>
            <a:pPr marL="0" indent="0">
              <a:buNone/>
            </a:pPr>
            <a:r>
              <a:rPr lang="en-US" altLang="zh-CN" sz="1800" dirty="0">
                <a:latin typeface="Times New Roman" panose="02020603050405020304" pitchFamily="18" charset="0"/>
                <a:cs typeface="Times New Roman" panose="02020603050405020304" pitchFamily="18" charset="0"/>
              </a:rPr>
              <a:t>     Solvent volume: 40 mL</a:t>
            </a:r>
          </a:p>
          <a:p>
            <a:pPr marL="0" indent="0">
              <a:buNone/>
            </a:pPr>
            <a:r>
              <a:rPr lang="en-US" altLang="zh-CN" sz="1800" dirty="0">
                <a:latin typeface="Times New Roman" panose="02020603050405020304" pitchFamily="18" charset="0"/>
                <a:cs typeface="Times New Roman" panose="02020603050405020304" pitchFamily="18" charset="0"/>
              </a:rPr>
              <a:t>     Temperature: 22, 40, 70 </a:t>
            </a:r>
            <a:r>
              <a:rPr lang="en-US" altLang="zh-CN" sz="1800" baseline="30000" dirty="0" err="1">
                <a:latin typeface="Times New Roman" panose="02020603050405020304" pitchFamily="18" charset="0"/>
                <a:cs typeface="Times New Roman" panose="02020603050405020304" pitchFamily="18" charset="0"/>
              </a:rPr>
              <a:t>o</a:t>
            </a:r>
            <a:r>
              <a:rPr lang="en-US" altLang="zh-CN" sz="1800" dirty="0" err="1">
                <a:latin typeface="Times New Roman" panose="02020603050405020304" pitchFamily="18" charset="0"/>
                <a:cs typeface="Times New Roman" panose="02020603050405020304" pitchFamily="18" charset="0"/>
              </a:rPr>
              <a:t>C</a:t>
            </a:r>
            <a:endParaRPr lang="en-US" altLang="zh-CN" sz="1800" dirty="0">
              <a:latin typeface="Times New Roman" panose="02020603050405020304" pitchFamily="18" charset="0"/>
              <a:cs typeface="Times New Roman" panose="02020603050405020304" pitchFamily="18" charset="0"/>
            </a:endParaRPr>
          </a:p>
          <a:p>
            <a:pPr marL="0" indent="0">
              <a:buNone/>
            </a:pPr>
            <a:r>
              <a:rPr lang="en-US" altLang="zh-CN" sz="1800" dirty="0">
                <a:latin typeface="Times New Roman" panose="02020603050405020304" pitchFamily="18" charset="0"/>
                <a:cs typeface="Times New Roman" panose="02020603050405020304" pitchFamily="18" charset="0"/>
              </a:rPr>
              <a:t>     Migration cell: PP or glass</a:t>
            </a:r>
          </a:p>
          <a:p>
            <a:pPr marL="0" indent="0">
              <a:buNone/>
            </a:pPr>
            <a:r>
              <a:rPr lang="en-US" altLang="zh-CN" sz="1800" dirty="0">
                <a:latin typeface="Times New Roman" panose="02020603050405020304" pitchFamily="18" charset="0"/>
                <a:cs typeface="Times New Roman" panose="02020603050405020304" pitchFamily="18" charset="0"/>
              </a:rPr>
              <a:t>     Multiple sampling points</a:t>
            </a:r>
          </a:p>
          <a:p>
            <a:pPr marL="0" indent="0">
              <a:spcBef>
                <a:spcPts val="0"/>
              </a:spcBef>
              <a:buNone/>
            </a:pPr>
            <a:r>
              <a:rPr lang="en-US" altLang="zh-CN" sz="1800" dirty="0">
                <a:latin typeface="Times New Roman" panose="02020603050405020304" pitchFamily="18" charset="0"/>
                <a:cs typeface="Times New Roman" panose="02020603050405020304" pitchFamily="18" charset="0"/>
              </a:rPr>
              <a:t>     </a:t>
            </a:r>
          </a:p>
          <a:p>
            <a:pPr marL="0" indent="0">
              <a:buNone/>
            </a:pPr>
            <a:r>
              <a:rPr lang="en-US" altLang="zh-CN" sz="1800" dirty="0">
                <a:latin typeface="Times New Roman" panose="02020603050405020304" pitchFamily="18" charset="0"/>
                <a:cs typeface="Times New Roman" panose="02020603050405020304" pitchFamily="18" charset="0"/>
              </a:rPr>
              <a:t>     Control samples applied:</a:t>
            </a:r>
          </a:p>
          <a:p>
            <a:pPr marL="0" indent="0">
              <a:buNone/>
            </a:pPr>
            <a:r>
              <a:rPr lang="en-US" altLang="zh-CN" sz="15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Film without </a:t>
            </a:r>
            <a:r>
              <a:rPr lang="en-US" altLang="zh-CN" sz="1800" dirty="0" err="1">
                <a:latin typeface="Times New Roman" panose="02020603050405020304" pitchFamily="18" charset="0"/>
                <a:cs typeface="Times New Roman" panose="02020603050405020304" pitchFamily="18" charset="0"/>
              </a:rPr>
              <a:t>nanoclay</a:t>
            </a:r>
            <a:r>
              <a:rPr lang="en-US" altLang="zh-CN" sz="1800" dirty="0">
                <a:latin typeface="Times New Roman" panose="02020603050405020304" pitchFamily="18" charset="0"/>
                <a:cs typeface="Times New Roman" panose="02020603050405020304" pitchFamily="18" charset="0"/>
              </a:rPr>
              <a:t> (assessment on </a:t>
            </a:r>
            <a:r>
              <a:rPr lang="en-US" altLang="zh-CN" sz="1800" dirty="0" err="1">
                <a:latin typeface="Times New Roman" panose="02020603050405020304" pitchFamily="18" charset="0"/>
                <a:cs typeface="Times New Roman" panose="02020603050405020304" pitchFamily="18" charset="0"/>
              </a:rPr>
              <a:t>nanoclay</a:t>
            </a:r>
            <a:r>
              <a:rPr lang="en-US" altLang="zh-CN" sz="1800" dirty="0">
                <a:latin typeface="Times New Roman" panose="02020603050405020304" pitchFamily="18" charset="0"/>
                <a:cs typeface="Times New Roman" panose="02020603050405020304" pitchFamily="18" charset="0"/>
              </a:rPr>
              <a:t>)</a:t>
            </a:r>
            <a:endParaRPr lang="en-US" altLang="zh-CN" sz="1650" dirty="0">
              <a:latin typeface="Times New Roman" panose="02020603050405020304" pitchFamily="18" charset="0"/>
              <a:cs typeface="Times New Roman" panose="02020603050405020304" pitchFamily="18" charset="0"/>
            </a:endParaRPr>
          </a:p>
          <a:p>
            <a:pPr marL="0" indent="0">
              <a:buNone/>
            </a:pPr>
            <a:r>
              <a:rPr lang="en-US" altLang="zh-CN" sz="1650" dirty="0">
                <a:latin typeface="Times New Roman" panose="02020603050405020304" pitchFamily="18" charset="0"/>
                <a:cs typeface="Times New Roman" panose="02020603050405020304" pitchFamily="18" charset="0"/>
              </a:rPr>
              <a:t>         </a:t>
            </a:r>
            <a:endParaRPr lang="zh-CN" altLang="en-US" baseline="30000" dirty="0">
              <a:latin typeface="Times New Roman" panose="02020603050405020304" pitchFamily="18" charset="0"/>
              <a:cs typeface="Times New Roman" panose="02020603050405020304" pitchFamily="18" charset="0"/>
            </a:endParaRPr>
          </a:p>
        </p:txBody>
      </p:sp>
      <p:pic>
        <p:nvPicPr>
          <p:cNvPr id="5" name="图片 4" descr="C:\Users\SUMMER\Desktop\图片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2343150"/>
            <a:ext cx="2857500" cy="2571750"/>
          </a:xfrm>
          <a:prstGeom prst="rect">
            <a:avLst/>
          </a:prstGeom>
          <a:noFill/>
          <a:ln>
            <a:noFill/>
          </a:ln>
        </p:spPr>
      </p:pic>
      <p:sp>
        <p:nvSpPr>
          <p:cNvPr id="11" name="标题 1"/>
          <p:cNvSpPr>
            <a:spLocks noGrp="1"/>
          </p:cNvSpPr>
          <p:nvPr>
            <p:ph type="title"/>
          </p:nvPr>
        </p:nvSpPr>
        <p:spPr>
          <a:xfrm>
            <a:off x="1485900" y="1063229"/>
            <a:ext cx="6172200" cy="857250"/>
          </a:xfrm>
        </p:spPr>
        <p:txBody>
          <a:bodyPr>
            <a:normAutofit fontScale="90000"/>
          </a:bodyPr>
          <a:lstStyle/>
          <a:p>
            <a:r>
              <a:rPr lang="en-US" altLang="zh-CN" sz="2700" dirty="0">
                <a:latin typeface="Times New Roman" panose="02020603050405020304" pitchFamily="18" charset="0"/>
                <a:cs typeface="Times New Roman" panose="02020603050405020304" pitchFamily="18" charset="0"/>
              </a:rPr>
              <a:t>Experiment: release of </a:t>
            </a:r>
            <a:r>
              <a:rPr lang="en-US" altLang="zh-CN" sz="2700" b="1" dirty="0">
                <a:solidFill>
                  <a:srgbClr val="C00000"/>
                </a:solidFill>
                <a:latin typeface="Times New Roman" panose="02020603050405020304" pitchFamily="18" charset="0"/>
                <a:cs typeface="Times New Roman" panose="02020603050405020304" pitchFamily="18" charset="0"/>
              </a:rPr>
              <a:t>surfactant</a:t>
            </a:r>
            <a:br>
              <a:rPr lang="en-US" altLang="zh-CN" sz="2700" b="1" dirty="0">
                <a:solidFill>
                  <a:srgbClr val="C00000"/>
                </a:solidFill>
                <a:latin typeface="Times New Roman" panose="02020603050405020304" pitchFamily="18" charset="0"/>
                <a:cs typeface="Times New Roman" panose="02020603050405020304" pitchFamily="18" charset="0"/>
              </a:rPr>
            </a:br>
            <a:r>
              <a:rPr lang="pt-BR" altLang="zh-CN" sz="2000" dirty="0">
                <a:latin typeface="Times New Roman" panose="02020603050405020304" pitchFamily="18" charset="0"/>
                <a:cs typeface="Times New Roman" panose="02020603050405020304" pitchFamily="18" charset="0"/>
              </a:rPr>
              <a:t>Xia Y., Rubino M, Auras R. 2016 </a:t>
            </a:r>
            <a:r>
              <a:rPr lang="en-US" altLang="zh-CN" sz="2000" dirty="0">
                <a:latin typeface="Times New Roman" panose="02020603050405020304" pitchFamily="18" charset="0"/>
                <a:cs typeface="Times New Roman" panose="02020603050405020304" pitchFamily="18" charset="0"/>
              </a:rPr>
              <a:t>Modeling of surfactant release from polymer-clay nanocomposites into ethanol Polymer Testing 60, 57-63</a:t>
            </a:r>
            <a:endParaRPr lang="zh-CN" altLang="en-US" sz="2000" dirty="0">
              <a:latin typeface="Times New Roman" panose="02020603050405020304" pitchFamily="18" charset="0"/>
              <a:cs typeface="Times New Roman" panose="02020603050405020304" pitchFamily="18" charset="0"/>
            </a:endParaRPr>
          </a:p>
        </p:txBody>
      </p:sp>
      <p:sp>
        <p:nvSpPr>
          <p:cNvPr id="16" name="灯片编号占位符 3"/>
          <p:cNvSpPr>
            <a:spLocks noGrp="1"/>
          </p:cNvSpPr>
          <p:nvPr>
            <p:ph type="sldNum" sz="quarter" idx="12"/>
          </p:nvPr>
        </p:nvSpPr>
        <p:spPr>
          <a:xfrm>
            <a:off x="6057900" y="5622935"/>
            <a:ext cx="1600200" cy="276999"/>
          </a:xfrm>
          <a:noFill/>
        </p:spPr>
        <p:txBody>
          <a:bodyPr vert="horz" wrap="square" lIns="68580" tIns="34290" rIns="68580" bIns="34290" numCol="1" rtlCol="0" anchor="ctr" anchorCtr="0" compatLnSpc="1">
            <a:prstTxWarp prst="textNoShape">
              <a:avLst/>
            </a:prstTxWarp>
            <a:spAutoFit/>
          </a:bodyPr>
          <a:lstStyle/>
          <a:p>
            <a:fld id="{4026335A-BF3C-48FB-925B-7CFCDE7D2181}" type="slidenum">
              <a:rPr lang="zh-CN" altLang="en-US" sz="1350">
                <a:solidFill>
                  <a:prstClr val="black"/>
                </a:solidFill>
                <a:latin typeface="Times New Roman" panose="02020603050405020304" pitchFamily="18" charset="0"/>
                <a:cs typeface="Times New Roman" panose="02020603050405020304" pitchFamily="18" charset="0"/>
              </a:rPr>
              <a:pPr/>
              <a:t>9</a:t>
            </a:fld>
            <a:endParaRPr lang="zh-CN" altLang="en-US" sz="135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18970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2212&quot;&gt;&lt;/object&gt;&lt;object type=&quot;2&quot; unique_id=&quot;12213&quot;&gt;&lt;object type=&quot;3&quot; unique_id=&quot;12214&quot;&gt;&lt;property id=&quot;20148&quot; value=&quot;5&quot;/&gt;&lt;property id=&quot;20300&quot; value=&quot;Slide 1&quot;/&gt;&lt;property id=&quot;20307&quot; value=&quot;257&quot;/&gt;&lt;/object&gt;&lt;object type=&quot;3&quot; unique_id=&quot;12215&quot;&gt;&lt;property id=&quot;20148&quot; value=&quot;5&quot;/&gt;&lt;property id=&quot;20300&quot; value=&quot;Slide 2 - &amp;quot;Public concerns&amp;quot;&quot;/&gt;&lt;property id=&quot;20307&quot; value=&quot;258&quot;/&gt;&lt;/object&gt;&lt;object type=&quot;3&quot; unique_id=&quot;12216&quot;&gt;&lt;property id=&quot;20148&quot; value=&quot;5&quot;/&gt;&lt;property id=&quot;20300&quot; value=&quot;Slide 3 - &amp;quot;Nanoclay added in packaging&amp;quot;&quot;/&gt;&lt;property id=&quot;20307&quot; value=&quot;259&quot;/&gt;&lt;/object&gt;&lt;object type=&quot;3&quot; unique_id=&quot;12217&quot;&gt;&lt;property id=&quot;20148&quot; value=&quot;5&quot;/&gt;&lt;property id=&quot;20300&quot; value=&quot;Slide 4 - &amp;quot;Hypothesis&amp;quot;&quot;/&gt;&lt;property id=&quot;20307&quot; value=&quot;260&quot;/&gt;&lt;/object&gt;&lt;object type=&quot;3&quot; unique_id=&quot;12218&quot;&gt;&lt;property id=&quot;20148&quot; value=&quot;5&quot;/&gt;&lt;property id=&quot;20300&quot; value=&quot;Slide 5 - &amp;quot;Fluorescent labeling and tracking of nanoclay Diaz, Xia, Rubino, Auras, Jayaraman, Hotchkiss. Nanoscale 2013. 5:164&quot;/&gt;&lt;property id=&quot;20307&quot; value=&quot;261&quot;/&gt;&lt;/object&gt;&lt;object type=&quot;3&quot; unique_id=&quot;12219&quot;&gt;&lt;property id=&quot;20148&quot; value=&quot;5&quot;/&gt;&lt;property id=&quot;20300&quot; value=&quot;Slide 6 - &amp;quot;Experiment: release of nanoclay&amp;quot;&quot;/&gt;&lt;property id=&quot;20307&quot; value=&quot;262&quot;/&gt;&lt;/object&gt;&lt;object type=&quot;3&quot; unique_id=&quot;12220&quot;&gt;&lt;property id=&quot;20148&quot; value=&quot;5&quot;/&gt;&lt;property id=&quot;20300&quot; value=&quot;Slide 7 - &amp;quot;Instrumental analysis for Nanoclay Xia Y, Rubino M, Auras R. 2013. Detection and quantification of montmorillonite &quot;/&gt;&lt;property id=&quot;20307&quot; value=&quot;263&quot;/&gt;&lt;/object&gt;&lt;object type=&quot;3&quot; unique_id=&quot;12221&quot;&gt;&lt;property id=&quot;20148&quot; value=&quot;5&quot;/&gt;&lt;property id=&quot;20300&quot; value=&quot;Slide 8 - &amp;quot;Release of Nanoclay at 22, 40 &amp;amp; 70 oC  Xia Y, Rubino M, Auras R. 2014. Release of Nanoclay and Surfactant from Poly&quot;/&gt;&lt;property id=&quot;20307&quot; value=&quot;264&quot;/&gt;&lt;/object&gt;&lt;object type=&quot;3&quot; unique_id=&quot;12222&quot;&gt;&lt;property id=&quot;20148&quot; value=&quot;5&quot;/&gt;&lt;property id=&quot;20300&quot; value=&quot;Slide 9 - &amp;quot;Experiment: release of surfactant Xia Y., Rubino M, Auras R. 2016 Modeling of surfactant release from polymer-clay &quot;/&gt;&lt;property id=&quot;20307&quot; value=&quot;265&quot;/&gt;&lt;/object&gt;&lt;object type=&quot;3&quot; unique_id=&quot;12223&quot;&gt;&lt;property id=&quot;20148&quot; value=&quot;5&quot;/&gt;&lt;property id=&quot;20300&quot; value=&quot;Slide 10 - &amp;quot;Instrumental analysis for surfactant  Xia Y, Rubino M, Auras R. 2015. Release of surfactants from organo-modiﬁed m&quot;/&gt;&lt;property id=&quot;20307&quot; value=&quot;266&quot;/&gt;&lt;/object&gt;&lt;object type=&quot;3&quot; unique_id=&quot;12224&quot;&gt;&lt;property id=&quot;20148&quot; value=&quot;5&quot;/&gt;&lt;property id=&quot;20300&quot; value=&quot;Slide 11 - &amp;quot;Release of surfactant at 22, 40 &amp;amp; 70 oC Xia Y, Rubino M, Auras R. 2014. Release of Nanoclay and Surfactant from Po&quot;/&gt;&lt;property id=&quot;20307&quot; value=&quot;267&quot;/&gt;&lt;/object&gt;&lt;object type=&quot;3&quot; unique_id=&quot;12225&quot;&gt;&lt;property id=&quot;20148&quot; value=&quot;5&quot;/&gt;&lt;property id=&quot;20300&quot; value=&quot;Slide 12 - &amp;quot;Further Assessment from the release study from nanocomposite:  Xia Y, Rubino M, Auras R. 2015. Release of surfacta&quot;/&gt;&lt;property id=&quot;20307&quot; value=&quot;268&quot;/&gt;&lt;/object&gt;&lt;object type=&quot;3&quot; unique_id=&quot;12226&quot;&gt;&lt;property id=&quot;20148&quot; value=&quot;5&quot;/&gt;&lt;property id=&quot;20300&quot; value=&quot;Slide 13 - &amp;quot;Final comments: &amp;quot;&quot;/&gt;&lt;property id=&quot;20307&quot; value=&quot;269&quot;/&gt;&lt;/object&gt;&lt;object type=&quot;3&quot; unique_id=&quot;12599&quot;&gt;&lt;property id=&quot;20148&quot; value=&quot;5&quot;/&gt;&lt;property id=&quot;20300&quot; value=&quot;Slide 14 - &amp;quot;Team&amp;quot;&quot;/&gt;&lt;property id=&quot;20307&quot; value=&quot;270&quot;/&gt;&lt;/object&gt;&lt;object type=&quot;3&quot; unique_id=&quot;12600&quot;&gt;&lt;property id=&quot;20148&quot; value=&quot;5&quot;/&gt;&lt;property id=&quot;20300&quot; value=&quot;Slide 15 - &amp;quot;Acknowledgements&amp;quot;&quot;/&gt;&lt;property id=&quot;20307&quot; value=&quot;271&quot;/&gt;&lt;/object&gt;&lt;/object&gt;&lt;/object&gt;&lt;/database&gt;"/>
  <p:tag name="SECTOMILLISECCONVERTED" val="1"/>
</p:tagLst>
</file>

<file path=ppt/theme/theme1.xml><?xml version="1.0" encoding="utf-8"?>
<a:theme xmlns:a="http://schemas.openxmlformats.org/drawingml/2006/main" name="MSU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Power-Point-Wordmark</Template>
  <TotalTime>68</TotalTime>
  <Words>1097</Words>
  <Application>Microsoft Office PowerPoint</Application>
  <PresentationFormat>On-screen Show (4:3)</PresentationFormat>
  <Paragraphs>147</Paragraphs>
  <Slides>15</Slides>
  <Notes>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6" baseType="lpstr">
      <vt:lpstr>ＭＳ Ｐゴシック</vt:lpstr>
      <vt:lpstr>宋体</vt:lpstr>
      <vt:lpstr>Arial</vt:lpstr>
      <vt:lpstr>Calibri</vt:lpstr>
      <vt:lpstr>Gotham Book</vt:lpstr>
      <vt:lpstr>Gotham-Bold</vt:lpstr>
      <vt:lpstr>Times New Roman</vt:lpstr>
      <vt:lpstr>Wingdings</vt:lpstr>
      <vt:lpstr>幼圆</vt:lpstr>
      <vt:lpstr>MSU Template 1</vt:lpstr>
      <vt:lpstr>SPW 11.0 Graph</vt:lpstr>
      <vt:lpstr>PowerPoint Presentation</vt:lpstr>
      <vt:lpstr>Public concerns</vt:lpstr>
      <vt:lpstr>Nanoclay added in packaging</vt:lpstr>
      <vt:lpstr>Hypothesis</vt:lpstr>
      <vt:lpstr>Fluorescent labeling and tracking of nanoclay Diaz, Xia, Rubino, Auras, Jayaraman, Hotchkiss. Nanoscale 2013. 5:164-168</vt:lpstr>
      <vt:lpstr>Experiment: release of nanoclay</vt:lpstr>
      <vt:lpstr>Instrumental analysis for Nanoclay Xia Y, Rubino M, Auras R. 2013. Detection and quantification of montmorillonite nanoclay in water-ethanol solutions by graphite furnace atomic absorption spectrometry Food Addi. Cont. 30: 2177-2183. </vt:lpstr>
      <vt:lpstr>Release of Nanoclay at 22, 40 &amp; 70 oC  Xia Y, Rubino M, Auras R. 2014. Release of Nanoclay and Surfactant from Polymer−Clay Nanocomposites into a Food Simulant. Environ. Sci. Technol. 2014, 48, 13617−13624</vt:lpstr>
      <vt:lpstr>Experiment: release of surfactant Xia Y., Rubino M, Auras R. 2016 Modeling of surfactant release from polymer-clay nanocomposites into ethanol Polymer Testing 60, 57-63</vt:lpstr>
      <vt:lpstr>Instrumental analysis for surfactant  Xia Y, Rubino M, Auras R. 2015. Release of surfactants from organo-modiﬁed montmorillonite into solvents: Implications for polymer nanocomposites. Applied Clay Science 105-106 (2015) 107–112</vt:lpstr>
      <vt:lpstr>Release of surfactant at 22, 40 &amp; 70 oC Xia Y, Rubino M, Auras R. 2014. Release of Nanoclay and Surfactant from Polymer−Clay Nanocomposites into a Food Simulant. Environ. Sci. Technol. 2014, 48, 13617−13624</vt:lpstr>
      <vt:lpstr>Further Assessment from the release study from nanocomposite:  Xia Y, Rubino M, Auras R. 2015. Release of surfactants from organo-modiﬁed montmorillonite into solvents: Implications for polymer nanocomposites. Applied Clay Science 105-106 (2015) 107–112</vt:lpstr>
      <vt:lpstr>Final comments: </vt:lpstr>
      <vt:lpstr>Team</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Rubino, Maria</dc:creator>
  <cp:lastModifiedBy>Rubino, Maria</cp:lastModifiedBy>
  <cp:revision>10</cp:revision>
  <cp:lastPrinted>2010-09-08T13:46:11Z</cp:lastPrinted>
  <dcterms:created xsi:type="dcterms:W3CDTF">2018-10-02T16:00:31Z</dcterms:created>
  <dcterms:modified xsi:type="dcterms:W3CDTF">2018-10-19T15:29:47Z</dcterms:modified>
</cp:coreProperties>
</file>