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0" r:id="rId5"/>
    <p:sldId id="265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0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4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2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058F-EE92-C341-8742-BA131613679A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8A3A-B97C-CB43-94E5-3C54742E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4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88" y="664468"/>
            <a:ext cx="886402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Potential Exposure to Bactericides/Fungicides Designed with Nanomaterials in Vegetable Production for Fresh Consumption in the U.S.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0889" y="2827662"/>
            <a:ext cx="4579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Mathews L. Paret</a:t>
            </a:r>
          </a:p>
          <a:p>
            <a:r>
              <a:rPr lang="en-US" sz="2000" b="1" dirty="0" smtClean="0"/>
              <a:t>Associate Professor of Plant Pathology</a:t>
            </a:r>
          </a:p>
          <a:p>
            <a:r>
              <a:rPr lang="en-US" sz="2000" b="1" dirty="0" smtClean="0"/>
              <a:t>University of Florida</a:t>
            </a:r>
            <a:endParaRPr lang="en-US" sz="2000" dirty="0"/>
          </a:p>
        </p:txBody>
      </p:sp>
      <p:pic>
        <p:nvPicPr>
          <p:cNvPr id="6" name="Picture 5" descr="IFAS_Res20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60" y="4506754"/>
            <a:ext cx="5633119" cy="8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6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073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0"/>
          <a:stretch/>
        </p:blipFill>
        <p:spPr>
          <a:xfrm>
            <a:off x="0" y="935102"/>
            <a:ext cx="9144000" cy="5922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U.S Fresh Market Tomato Industry (2017): </a:t>
            </a:r>
            <a:r>
              <a:rPr lang="en-US" sz="2800" dirty="0" smtClean="0"/>
              <a:t>&gt;92,000 acres harvested; &gt;$1.2 billion in value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4821" y="975670"/>
            <a:ext cx="319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Florida: 33,000 acres</a:t>
            </a:r>
          </a:p>
          <a:p>
            <a:r>
              <a:rPr lang="en-US" sz="2400" b="1" dirty="0" smtClean="0"/>
              <a:t>California: 28,600 acres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509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ppedIm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592" y="0"/>
            <a:ext cx="85014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Bacterial </a:t>
            </a:r>
            <a:r>
              <a:rPr lang="en-US" b="1" dirty="0" smtClean="0"/>
              <a:t>Spot </a:t>
            </a:r>
            <a:r>
              <a:rPr lang="en-US" b="1" dirty="0"/>
              <a:t>of </a:t>
            </a:r>
            <a:r>
              <a:rPr lang="en-US" b="1" dirty="0" smtClean="0"/>
              <a:t>Tomato </a:t>
            </a:r>
            <a:r>
              <a:rPr lang="en-US" b="1" dirty="0"/>
              <a:t>-</a:t>
            </a:r>
            <a:r>
              <a:rPr lang="en-US" b="1" dirty="0" smtClean="0"/>
              <a:t> Topmost among bacterial diseases of tomato in the U.S and worldwide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1639" y="2344279"/>
            <a:ext cx="8889323" cy="4410790"/>
            <a:chOff x="111639" y="2344279"/>
            <a:chExt cx="8889323" cy="441079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11639" y="4999431"/>
              <a:ext cx="8889323" cy="175563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7000"/>
              </a:schemeClr>
            </a:solidFill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2"/>
                <a:buChar char="§"/>
                <a:defRPr/>
              </a:pPr>
              <a:r>
                <a:rPr lang="en-US" sz="2000" dirty="0" smtClean="0">
                  <a:cs typeface="Arial"/>
                </a:rPr>
                <a:t>First discovered in South Africa in 1914 </a:t>
              </a:r>
            </a:p>
            <a:p>
              <a:pPr>
                <a:buFont typeface="Wingdings" charset="2"/>
                <a:buChar char="§"/>
                <a:defRPr/>
              </a:pPr>
              <a:r>
                <a:rPr lang="en-US" sz="2000" dirty="0" smtClean="0">
                  <a:cs typeface="Arial"/>
                </a:rPr>
                <a:t>Caused by 4 distinct species of </a:t>
              </a:r>
              <a:r>
                <a:rPr lang="en-US" sz="2000" i="1" dirty="0" smtClean="0">
                  <a:cs typeface="Arial"/>
                </a:rPr>
                <a:t>Xanthomonas</a:t>
              </a:r>
              <a:r>
                <a:rPr lang="en-US" sz="2000" dirty="0" smtClean="0">
                  <a:cs typeface="Arial"/>
                </a:rPr>
                <a:t> (</a:t>
              </a:r>
              <a:r>
                <a:rPr lang="en-US" sz="2000" i="1" dirty="0" smtClean="0">
                  <a:cs typeface="Arial"/>
                </a:rPr>
                <a:t>X. euvesicatoria, X. gardneri, X. perforans, </a:t>
              </a:r>
              <a:r>
                <a:rPr lang="en-US" sz="2000" dirty="0" smtClean="0">
                  <a:cs typeface="Arial"/>
                </a:rPr>
                <a:t>and </a:t>
              </a:r>
              <a:r>
                <a:rPr lang="en-US" sz="2000" i="1" dirty="0" smtClean="0">
                  <a:cs typeface="Arial"/>
                </a:rPr>
                <a:t>X. vesicatoria</a:t>
              </a:r>
              <a:r>
                <a:rPr lang="en-US" sz="2000" dirty="0" smtClean="0">
                  <a:cs typeface="Arial"/>
                </a:rPr>
                <a:t>). </a:t>
              </a:r>
              <a:r>
                <a:rPr lang="en-US" sz="2000" i="1" dirty="0" smtClean="0">
                  <a:cs typeface="Arial"/>
                </a:rPr>
                <a:t>X. perforans </a:t>
              </a:r>
              <a:r>
                <a:rPr lang="en-US" sz="2000" dirty="0" smtClean="0">
                  <a:cs typeface="Arial"/>
                </a:rPr>
                <a:t>is the dominant species in Florida</a:t>
              </a:r>
            </a:p>
            <a:p>
              <a:pPr>
                <a:buFont typeface="Wingdings" charset="2"/>
                <a:buChar char="§"/>
              </a:pPr>
              <a:r>
                <a:rPr lang="en-US" sz="2000" dirty="0" smtClean="0">
                  <a:cs typeface="Arial"/>
                </a:rPr>
                <a:t>The disease can cause 20-50% yield losses under ideal conditions for bacterial spread </a:t>
              </a:r>
            </a:p>
            <a:p>
              <a:pPr>
                <a:buFont typeface="Wingdings" charset="2"/>
                <a:buChar char="§"/>
              </a:pPr>
              <a:endParaRPr lang="en-US" sz="2000" dirty="0">
                <a:cs typeface="Arial"/>
              </a:endParaRPr>
            </a:p>
          </p:txBody>
        </p:sp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xmlns="" id="{4A7A8CF3-41CE-334D-84BE-B55AD1AEA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429" t="2657" r="57142" b="67404"/>
            <a:stretch/>
          </p:blipFill>
          <p:spPr>
            <a:xfrm>
              <a:off x="6419291" y="2344279"/>
              <a:ext cx="2581671" cy="2604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073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15" y="176940"/>
            <a:ext cx="8791638" cy="110708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How does a typical disease management program for bacterial spot (only!) by foliar application on tomato in Florida looks like?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3505" y="1778033"/>
            <a:ext cx="4577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Antibiotics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Copper + Mancozeb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SAR Inducers (e.g. Actigard, Leap, Vacciplant)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Bacteriophages and other bio-control agents</a:t>
            </a:r>
            <a:endParaRPr lang="en-US" b="1" dirty="0"/>
          </a:p>
        </p:txBody>
      </p:sp>
      <p:grpSp>
        <p:nvGrpSpPr>
          <p:cNvPr id="86" name="Group 85"/>
          <p:cNvGrpSpPr/>
          <p:nvPr/>
        </p:nvGrpSpPr>
        <p:grpSpPr>
          <a:xfrm>
            <a:off x="1367589" y="1814390"/>
            <a:ext cx="7720590" cy="923330"/>
            <a:chOff x="1535048" y="1395680"/>
            <a:chExt cx="7720590" cy="92333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535048" y="1605027"/>
              <a:ext cx="30910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88873" y="1395680"/>
              <a:ext cx="4566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1-2 times</a:t>
              </a:r>
              <a:r>
                <a:rPr lang="en-US" dirty="0" smtClean="0"/>
                <a:t>: Used during 1950s; continuous field use led to bacterial resistance development. Currently only used in transplant production.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46752" y="2554092"/>
            <a:ext cx="6743744" cy="1104867"/>
            <a:chOff x="2246752" y="2135382"/>
            <a:chExt cx="6743744" cy="1104867"/>
          </a:xfrm>
        </p:grpSpPr>
        <p:cxnSp>
          <p:nvCxnSpPr>
            <p:cNvPr id="13" name="Elbow Connector 12"/>
            <p:cNvCxnSpPr/>
            <p:nvPr/>
          </p:nvCxnSpPr>
          <p:spPr>
            <a:xfrm>
              <a:off x="2246752" y="2135382"/>
              <a:ext cx="3258487" cy="39079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40126" y="2316919"/>
              <a:ext cx="3450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10-20 times: </a:t>
              </a:r>
              <a:r>
                <a:rPr lang="en-US" dirty="0" smtClean="0"/>
                <a:t>As of 2006, all </a:t>
              </a:r>
              <a:r>
                <a:rPr lang="en-US" i="1" dirty="0" smtClean="0"/>
                <a:t>X. perforans </a:t>
              </a:r>
              <a:r>
                <a:rPr lang="en-US" dirty="0" smtClean="0"/>
                <a:t>strains (375+) in Florida are copper-tolerant.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63279" y="4471630"/>
            <a:ext cx="4371396" cy="1477328"/>
            <a:chOff x="4563279" y="4534745"/>
            <a:chExt cx="4371396" cy="1477328"/>
          </a:xfrm>
        </p:grpSpPr>
        <p:sp>
          <p:nvSpPr>
            <p:cNvPr id="52" name="TextBox 51"/>
            <p:cNvSpPr txBox="1"/>
            <p:nvPr/>
          </p:nvSpPr>
          <p:spPr>
            <a:xfrm>
              <a:off x="5540126" y="4534745"/>
              <a:ext cx="33945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  <a:r>
                <a:rPr lang="en-US" b="1" dirty="0" smtClean="0"/>
                <a:t>-10 times</a:t>
              </a:r>
              <a:r>
                <a:rPr lang="en-US" dirty="0" smtClean="0"/>
                <a:t>: Tank mix or rotation partner as a protectant with all above materials. Effectiveness is inconsistent and environment dependent.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4563279" y="4840676"/>
              <a:ext cx="9768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4591189" y="3727600"/>
            <a:ext cx="4496990" cy="646331"/>
            <a:chOff x="4591189" y="3308890"/>
            <a:chExt cx="4496990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5540126" y="3308890"/>
              <a:ext cx="3548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6-10 times. </a:t>
              </a:r>
              <a:r>
                <a:rPr lang="en-US" dirty="0" smtClean="0"/>
                <a:t>Risks of yield reduction with Actigard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4591189" y="3527617"/>
              <a:ext cx="9140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589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4" y="55827"/>
            <a:ext cx="8828262" cy="119960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Alternative materials that killed copper tolerant </a:t>
            </a:r>
            <a:r>
              <a:rPr lang="en-US" b="1" i="1" dirty="0" smtClean="0"/>
              <a:t>X. perforans </a:t>
            </a:r>
            <a:r>
              <a:rPr lang="en-US" b="1" dirty="0" smtClean="0"/>
              <a:t>strains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1446669"/>
            <a:ext cx="8721861" cy="410811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TiO</a:t>
            </a:r>
            <a:r>
              <a:rPr lang="en-US" sz="2400" baseline="-25000" dirty="0" smtClean="0">
                <a:cs typeface="Arial"/>
              </a:rPr>
              <a:t>2</a:t>
            </a:r>
            <a:r>
              <a:rPr lang="en-US" sz="2400" dirty="0" smtClean="0">
                <a:cs typeface="Arial"/>
              </a:rPr>
              <a:t>/Zn and TiO</a:t>
            </a:r>
            <a:r>
              <a:rPr lang="en-US" sz="2400" baseline="-25000" dirty="0" smtClean="0">
                <a:cs typeface="Arial"/>
              </a:rPr>
              <a:t>2</a:t>
            </a:r>
            <a:r>
              <a:rPr lang="en-US" sz="2400" dirty="0" smtClean="0">
                <a:cs typeface="Arial"/>
              </a:rPr>
              <a:t>/Ag </a:t>
            </a:r>
            <a:r>
              <a:rPr lang="mr-IN" sz="2400" dirty="0" smtClean="0">
                <a:cs typeface="Arial"/>
              </a:rPr>
              <a:t>–</a:t>
            </a:r>
            <a:r>
              <a:rPr lang="en-US" sz="2400" dirty="0" smtClean="0">
                <a:cs typeface="Arial"/>
              </a:rPr>
              <a:t> Photocatalytic nanomaterials killed cells at 500 ppm, but caused phytotoxicity on plants (Partner: Ecoactive Surfaces)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Ag-ds-DNA-GO nano </a:t>
            </a:r>
            <a:r>
              <a:rPr lang="mr-IN" sz="2400" dirty="0" smtClean="0">
                <a:cs typeface="Arial"/>
              </a:rPr>
              <a:t>–</a:t>
            </a:r>
            <a:r>
              <a:rPr lang="en-US" sz="2400" dirty="0" smtClean="0">
                <a:cs typeface="Arial"/>
              </a:rPr>
              <a:t> Ag nanomaterials killed cells at 13 ppm (Partner: Dr. Weihong Tan)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Copper composites (copper-core shell silica, copper-multivalent, copper-fixed quat) (Partner: Dr. Swadeshmukul Santra)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cs typeface="Arial"/>
              </a:rPr>
              <a:t>Metal oxides (MgO &amp; others) - MgO killed cells at 75 ppm - U.S Nano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Cu/Zn hybrid - Killed cells at 100 ppm - U.S Nano</a:t>
            </a:r>
            <a:endParaRPr lang="en-US" sz="2400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44" y="5596655"/>
            <a:ext cx="8721861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comparison: Conventional copper (Kocide 3000) did not kill cells even at 500-1000 ppm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88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223"/>
            <a:ext cx="8229600" cy="67150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Lets do a simple math on Cu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7" y="1094065"/>
            <a:ext cx="8792305" cy="250678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Florida </a:t>
            </a:r>
            <a:r>
              <a:rPr lang="en-US" sz="2400" dirty="0" smtClean="0"/>
              <a:t>copper is </a:t>
            </a:r>
            <a:r>
              <a:rPr lang="en-US" sz="2400" dirty="0"/>
              <a:t>used </a:t>
            </a:r>
            <a:r>
              <a:rPr lang="en-US" sz="2400" dirty="0" smtClean="0"/>
              <a:t>as on </a:t>
            </a:r>
            <a:r>
              <a:rPr lang="en-US" sz="2400" dirty="0"/>
              <a:t>tomatoes up to </a:t>
            </a:r>
            <a:r>
              <a:rPr lang="en-US" sz="2400" dirty="0" smtClean="0"/>
              <a:t>10-20 times in </a:t>
            </a:r>
            <a:r>
              <a:rPr lang="en-US" sz="2400" dirty="0"/>
              <a:t>a single </a:t>
            </a:r>
            <a:r>
              <a:rPr lang="en-US" sz="2400" dirty="0" smtClean="0"/>
              <a:t>season. ~36</a:t>
            </a:r>
            <a:r>
              <a:rPr lang="en-US" sz="2400" dirty="0"/>
              <a:t>% of the total Cu </a:t>
            </a:r>
            <a:r>
              <a:rPr lang="en-US" sz="2400" dirty="0" smtClean="0"/>
              <a:t>sprayed can </a:t>
            </a:r>
            <a:r>
              <a:rPr lang="en-US" sz="2400" dirty="0"/>
              <a:t>be found in runoff from </a:t>
            </a:r>
            <a:r>
              <a:rPr lang="en-US" sz="2400" dirty="0" smtClean="0"/>
              <a:t>plants </a:t>
            </a:r>
            <a:r>
              <a:rPr lang="en-US" sz="2400" dirty="0"/>
              <a:t>which contributes to a very high accumulation level of Cu in soil that </a:t>
            </a:r>
            <a:r>
              <a:rPr lang="en-US" sz="2400" dirty="0" smtClean="0"/>
              <a:t>is detrimental </a:t>
            </a:r>
            <a:r>
              <a:rPr lang="en-US" sz="2400" dirty="0"/>
              <a:t>to soil microorganisms, and aquatic organisms (Merrington et al., 2002; Rice et al., 2003)</a:t>
            </a:r>
            <a:r>
              <a:rPr lang="en-US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87" y="3377539"/>
            <a:ext cx="87923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rial"/>
              </a:rPr>
              <a:t>Kocide 3000 </a:t>
            </a:r>
            <a:r>
              <a:rPr lang="en-US" sz="2400" b="1" dirty="0">
                <a:cs typeface="Arial"/>
              </a:rPr>
              <a:t>-</a:t>
            </a:r>
            <a:r>
              <a:rPr lang="en-US" sz="2400" b="1" dirty="0" smtClean="0">
                <a:cs typeface="Arial"/>
              </a:rPr>
              <a:t> 27 lb/A (Maximum season rate which corresponds to ~10 lb/A of elemental copper/season (2; 20 lb/A) which comes to ~600,000 lbs of Cu annually (30,000 + acres of tomato).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856950"/>
            <a:ext cx="8229600" cy="1870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What does this mean for elemental accumulation in tomatoes (fruits)? </a:t>
            </a:r>
          </a:p>
          <a:p>
            <a:pPr algn="l"/>
            <a:r>
              <a:rPr lang="en-US" sz="2800" dirty="0" smtClean="0"/>
              <a:t>MgO was used as a model material for evaluation</a:t>
            </a:r>
          </a:p>
          <a:p>
            <a:pPr algn="l"/>
            <a:r>
              <a:rPr lang="en-US" sz="2800" dirty="0" smtClean="0"/>
              <a:t>Collaborator: Dr. Jason White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98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8-10-08 at 7.5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" y="69785"/>
            <a:ext cx="6872545" cy="3265879"/>
          </a:xfrm>
          <a:prstGeom prst="rect">
            <a:avLst/>
          </a:prstGeom>
        </p:spPr>
      </p:pic>
      <p:pic>
        <p:nvPicPr>
          <p:cNvPr id="11" name="Picture 10" descr="Screen Shot 2018-10-08 at 7.57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" y="3335664"/>
            <a:ext cx="7012095" cy="3302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4758" y="13957"/>
            <a:ext cx="65588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Peel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802" y="3276611"/>
            <a:ext cx="78147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Flesh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424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08 at 7.5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476"/>
            <a:ext cx="9144000" cy="4351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5476"/>
            <a:ext cx="140945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Whole fruit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98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65146" y="1869049"/>
            <a:ext cx="8735814" cy="1781018"/>
            <a:chOff x="265146" y="1869049"/>
            <a:chExt cx="8735814" cy="1781018"/>
          </a:xfrm>
        </p:grpSpPr>
        <p:sp>
          <p:nvSpPr>
            <p:cNvPr id="5" name="TextBox 4"/>
            <p:cNvSpPr txBox="1"/>
            <p:nvPr/>
          </p:nvSpPr>
          <p:spPr>
            <a:xfrm>
              <a:off x="265146" y="1873384"/>
              <a:ext cx="1595287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Nanomaterial design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4980" y="1873384"/>
              <a:ext cx="1038193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Efficacy</a:t>
              </a:r>
            </a:p>
            <a:p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2512" y="1873384"/>
              <a:ext cx="162558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Fruit, leaf, soil accumulation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4499" y="1882991"/>
              <a:ext cx="1716461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Trophic transfer</a:t>
              </a:r>
            </a:p>
            <a:p>
              <a:endParaRPr lang="en-US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7321" y="1869049"/>
              <a:ext cx="2331584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Impact on non-targets (microbiomes)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70030" y="3003736"/>
              <a:ext cx="291935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Compatibility with other materials, cost-benefit ratio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4500" y="2624743"/>
              <a:ext cx="171646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Occupational safety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201" y="231810"/>
            <a:ext cx="7650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tructural </a:t>
            </a:r>
            <a:r>
              <a:rPr lang="en-US" sz="2400" b="1" dirty="0"/>
              <a:t>framework </a:t>
            </a:r>
            <a:r>
              <a:rPr lang="en-US" sz="2400" b="1" dirty="0" smtClean="0"/>
              <a:t>from a plant pathologist perspective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641" y="4077466"/>
            <a:ext cx="8870462" cy="2308324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/>
              </a:rPr>
              <a:t>Kocide 3000 </a:t>
            </a:r>
            <a:r>
              <a:rPr lang="mr-IN" b="1" dirty="0" smtClean="0">
                <a:cs typeface="Arial"/>
              </a:rPr>
              <a:t>–</a:t>
            </a:r>
            <a:r>
              <a:rPr lang="en-US" b="1" dirty="0" smtClean="0">
                <a:cs typeface="Arial"/>
              </a:rPr>
              <a:t> 27 lb/A (Maximum season rate which corresponds to ~10 lb/A of elemental copper/season (2; 20 lb/A) which comes to ~600,000 lbs of Cu annually (30,000 + acres of tomato).</a:t>
            </a:r>
          </a:p>
          <a:p>
            <a:endParaRPr lang="en-US" b="1" dirty="0" smtClean="0">
              <a:cs typeface="Arial"/>
            </a:endParaRPr>
          </a:p>
          <a:p>
            <a:r>
              <a:rPr lang="en-US" b="1" dirty="0" smtClean="0">
                <a:cs typeface="Arial"/>
              </a:rPr>
              <a:t>Hypothetical</a:t>
            </a:r>
            <a:r>
              <a:rPr lang="en-US" b="1" dirty="0" smtClean="0">
                <a:cs typeface="Arial"/>
              </a:rPr>
              <a:t>: </a:t>
            </a:r>
            <a:r>
              <a:rPr lang="en-US" dirty="0" smtClean="0">
                <a:cs typeface="Arial"/>
              </a:rPr>
              <a:t>With </a:t>
            </a:r>
            <a:r>
              <a:rPr lang="en-US" dirty="0" smtClean="0">
                <a:cs typeface="Arial"/>
              </a:rPr>
              <a:t>copper-composites effectiveness </a:t>
            </a:r>
            <a:r>
              <a:rPr lang="en-US" dirty="0" smtClean="0">
                <a:cs typeface="Arial"/>
              </a:rPr>
              <a:t>at 1/5</a:t>
            </a:r>
            <a:r>
              <a:rPr lang="en-US" baseline="30000" dirty="0" smtClean="0">
                <a:cs typeface="Arial"/>
              </a:rPr>
              <a:t>th</a:t>
            </a:r>
            <a:r>
              <a:rPr lang="en-US" dirty="0" smtClean="0">
                <a:cs typeface="Arial"/>
              </a:rPr>
              <a:t> the concentration to commercial Cu, we can potentially reduce Cu levels in FL tomatoes from </a:t>
            </a:r>
            <a:r>
              <a:rPr lang="en-US" b="1" dirty="0" smtClean="0">
                <a:cs typeface="Arial"/>
              </a:rPr>
              <a:t>~600,000 lbs to ~240,000 lb </a:t>
            </a:r>
            <a:r>
              <a:rPr lang="en-US" dirty="0" smtClean="0">
                <a:cs typeface="Arial"/>
              </a:rPr>
              <a:t>with better bactericidal properties if 50% adoption of a product. </a:t>
            </a:r>
            <a:r>
              <a:rPr lang="en-US" dirty="0" smtClean="0">
                <a:cs typeface="Arial"/>
              </a:rPr>
              <a:t>Similarly </a:t>
            </a:r>
            <a:r>
              <a:rPr lang="en-US" b="1" dirty="0" smtClean="0">
                <a:cs typeface="Arial"/>
              </a:rPr>
              <a:t>MgO</a:t>
            </a:r>
            <a:r>
              <a:rPr lang="en-US" dirty="0" smtClean="0">
                <a:cs typeface="Arial"/>
              </a:rPr>
              <a:t> can significantly reduce copper load in the environment.</a:t>
            </a:r>
            <a:endParaRPr lang="en-US" dirty="0" smtClean="0"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1641" y="966203"/>
            <a:ext cx="8753258" cy="646331"/>
            <a:chOff x="111641" y="966203"/>
            <a:chExt cx="8753258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11641" y="966203"/>
              <a:ext cx="2980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IDENTIFY A CLEAR ISSUE, ON WHY NANOTECHNOLOGY?</a:t>
              </a:r>
              <a:endParaRPr lang="en-US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9092" y="1087507"/>
              <a:ext cx="5655807" cy="373641"/>
              <a:chOff x="3209092" y="1213120"/>
              <a:chExt cx="5655807" cy="37364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209092" y="1217429"/>
                <a:ext cx="1887236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Copper-tolerance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04639" y="1216294"/>
                <a:ext cx="2160260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Fungicide resistance</a:t>
                </a:r>
                <a:endParaRPr 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89109" y="1213120"/>
                <a:ext cx="1412942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Copper load</a:t>
                </a:r>
                <a:endParaRPr lang="en-US" b="1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65146" y="6448019"/>
            <a:ext cx="15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paret@ufl.edu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532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724</Words>
  <Application>Microsoft Macintosh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How does a typical disease management program for bacterial spot (only!) by foliar application on tomato in Florida looks like? </vt:lpstr>
      <vt:lpstr>Alternative materials that killed copper tolerant X. perforans strains</vt:lpstr>
      <vt:lpstr>Lets do a simple math on Cu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Mathews Paret</dc:creator>
  <cp:lastModifiedBy>Mathews Paret</cp:lastModifiedBy>
  <cp:revision>80</cp:revision>
  <dcterms:created xsi:type="dcterms:W3CDTF">2018-10-07T22:19:41Z</dcterms:created>
  <dcterms:modified xsi:type="dcterms:W3CDTF">2018-10-09T01:29:32Z</dcterms:modified>
</cp:coreProperties>
</file>