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2" r:id="rId3"/>
    <p:sldId id="309" r:id="rId4"/>
    <p:sldId id="316" r:id="rId5"/>
    <p:sldId id="257" r:id="rId6"/>
    <p:sldId id="260" r:id="rId7"/>
    <p:sldId id="315" r:id="rId8"/>
    <p:sldId id="311" r:id="rId9"/>
    <p:sldId id="312" r:id="rId10"/>
    <p:sldId id="317"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ham, Justin (Fed)" initials="GJ(" lastIdx="11" clrIdx="0">
    <p:extLst>
      <p:ext uri="{19B8F6BF-5375-455C-9EA6-DF929625EA0E}">
        <p15:presenceInfo xmlns:p15="http://schemas.microsoft.com/office/powerpoint/2012/main" userId="S-1-5-21-1908027396-2059629336-315576832-39828" providerId="AD"/>
      </p:ext>
    </p:extLst>
  </p:cmAuthor>
  <p:cmAuthor id="2" name="Matheson, Joanna" initials="MJ" lastIdx="1" clrIdx="1">
    <p:extLst>
      <p:ext uri="{19B8F6BF-5375-455C-9EA6-DF929625EA0E}">
        <p15:presenceInfo xmlns:p15="http://schemas.microsoft.com/office/powerpoint/2012/main" userId="S-1-5-21-2022136750-1135477324-312552118-3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661" autoAdjust="0"/>
  </p:normalViewPr>
  <p:slideViewPr>
    <p:cSldViewPr snapToGrid="0">
      <p:cViewPr varScale="1">
        <p:scale>
          <a:sx n="71" d="100"/>
          <a:sy n="71" d="100"/>
        </p:scale>
        <p:origin x="672" y="3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D7031-0C40-4B5B-A695-67754E927A64}" type="datetimeFigureOut">
              <a:rPr lang="en-US" smtClean="0"/>
              <a:t>10/8/2018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993A2-3C2E-41A3-8349-5A76347C3C96}" type="slidenum">
              <a:rPr lang="en-US" smtClean="0"/>
              <a:t>‹#›</a:t>
            </a:fld>
            <a:endParaRPr lang="en-US"/>
          </a:p>
        </p:txBody>
      </p:sp>
    </p:spTree>
    <p:extLst>
      <p:ext uri="{BB962C8B-B14F-4D97-AF65-F5344CB8AC3E}">
        <p14:creationId xmlns:p14="http://schemas.microsoft.com/office/powerpoint/2010/main" val="8634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D7ECE-3896-4DAE-AF99-62EC671BD6EB}" type="slidenum">
              <a:rPr lang="en-US" smtClean="0"/>
              <a:t>2</a:t>
            </a:fld>
            <a:endParaRPr lang="en-US"/>
          </a:p>
        </p:txBody>
      </p:sp>
    </p:spTree>
    <p:extLst>
      <p:ext uri="{BB962C8B-B14F-4D97-AF65-F5344CB8AC3E}">
        <p14:creationId xmlns:p14="http://schemas.microsoft.com/office/powerpoint/2010/main" val="390430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t>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 Source </a:t>
            </a:r>
            <a:r>
              <a:rPr lang="en-US" sz="1200" b="1" i="0" kern="1200" dirty="0">
                <a:solidFill>
                  <a:schemeClr val="tx1"/>
                </a:solidFill>
                <a:effectLst/>
                <a:latin typeface="+mn-lt"/>
                <a:ea typeface="+mn-ea"/>
                <a:cs typeface="+mn-cs"/>
              </a:rPr>
              <a:t>Roundup Of 3D Printing Market Forecasts And Estimates, 2014 (Forbes) </a:t>
            </a:r>
            <a:r>
              <a:rPr lang="en-US" sz="1200" b="1" i="1" kern="1200" dirty="0">
                <a:solidFill>
                  <a:schemeClr val="tx1"/>
                </a:solidFill>
                <a:effectLst/>
                <a:latin typeface="+mn-lt"/>
                <a:ea typeface="+mn-ea"/>
                <a:cs typeface="+mn-cs"/>
              </a:rPr>
              <a:t>Louis Columbus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- 75 M value which was the </a:t>
            </a:r>
            <a:r>
              <a:rPr lang="en-US" sz="1200" b="0" i="0" kern="1200" dirty="0" err="1">
                <a:solidFill>
                  <a:schemeClr val="tx1"/>
                </a:solidFill>
                <a:effectLst/>
                <a:latin typeface="+mn-lt"/>
                <a:ea typeface="+mn-ea"/>
                <a:cs typeface="+mn-cs"/>
              </a:rPr>
              <a:t>Canalys</a:t>
            </a:r>
            <a:r>
              <a:rPr lang="en-US" sz="1200" b="0" i="0" kern="1200" dirty="0">
                <a:solidFill>
                  <a:schemeClr val="tx1"/>
                </a:solidFill>
                <a:effectLst/>
                <a:latin typeface="+mn-lt"/>
                <a:ea typeface="+mn-ea"/>
                <a:cs typeface="+mn-cs"/>
              </a:rPr>
              <a:t> report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Justin Gorham updated with values from </a:t>
            </a:r>
            <a:r>
              <a:rPr lang="en-US" sz="1200" b="1" i="0" kern="1200" dirty="0">
                <a:solidFill>
                  <a:schemeClr val="tx1"/>
                </a:solidFill>
                <a:effectLst/>
                <a:latin typeface="+mn-lt"/>
                <a:ea typeface="+mn-ea"/>
                <a:cs typeface="+mn-cs"/>
              </a:rPr>
              <a:t>https://wohlersassociates.com/press65.html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- 3.07 B value in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effectLst/>
                <a:latin typeface="+mn-lt"/>
                <a:ea typeface="+mn-ea"/>
                <a:cs typeface="+mn-cs"/>
              </a:rPr>
              <a:t>Wohlers</a:t>
            </a:r>
            <a:r>
              <a:rPr lang="en-US" sz="1200" b="1" i="0" kern="1200" dirty="0">
                <a:solidFill>
                  <a:schemeClr val="tx1"/>
                </a:solidFill>
                <a:effectLst/>
                <a:latin typeface="+mn-lt"/>
                <a:ea typeface="+mn-ea"/>
                <a:cs typeface="+mn-cs"/>
              </a:rPr>
              <a:t> Report 2018: 3D Printer Industry Tops $7 Billion (Forbes) </a:t>
            </a:r>
            <a:r>
              <a:rPr lang="en-US" sz="1200" b="1" i="1" kern="1200" dirty="0">
                <a:solidFill>
                  <a:schemeClr val="tx1"/>
                </a:solidFill>
                <a:effectLst/>
                <a:latin typeface="+mn-lt"/>
                <a:ea typeface="+mn-ea"/>
                <a:cs typeface="+mn-cs"/>
              </a:rPr>
              <a:t>TJ McCue </a:t>
            </a:r>
            <a:r>
              <a:rPr lang="en-US" sz="1200" b="1" i="0" kern="1200" dirty="0">
                <a:solidFill>
                  <a:schemeClr val="tx1"/>
                </a:solidFill>
                <a:effectLst/>
                <a:latin typeface="+mn-lt"/>
                <a:ea typeface="+mn-ea"/>
                <a:cs typeface="+mn-cs"/>
              </a:rPr>
              <a:t>6/4/2018</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7.3 B value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&gt;500M value</a:t>
            </a:r>
          </a:p>
          <a:p>
            <a:pPr marL="171450" indent="-171450">
              <a:buFontTx/>
              <a:buChar char="-"/>
            </a:pPr>
            <a:r>
              <a:rPr lang="en-US" dirty="0"/>
              <a:t>2016-2017 – Est. 528,952 desktop 3D printers sold in roughly 2 years</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6993A2-3C2E-41A3-8349-5A76347C3C96}" type="slidenum">
              <a:rPr lang="en-US" smtClean="0"/>
              <a:t>3</a:t>
            </a:fld>
            <a:endParaRPr lang="en-US"/>
          </a:p>
        </p:txBody>
      </p:sp>
    </p:spTree>
    <p:extLst>
      <p:ext uri="{BB962C8B-B14F-4D97-AF65-F5344CB8AC3E}">
        <p14:creationId xmlns:p14="http://schemas.microsoft.com/office/powerpoint/2010/main" val="333417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source:  www.3Dprint.com  </a:t>
            </a:r>
            <a:r>
              <a:rPr lang="en-US" b="1" dirty="0"/>
              <a:t>3DXTechs Carbon Nanotube 3D Printer Filament is Here:  Exclusive images and details</a:t>
            </a:r>
            <a:r>
              <a:rPr lang="en-US" b="0" dirty="0"/>
              <a:t>  </a:t>
            </a:r>
            <a:r>
              <a:rPr lang="en-US" b="0" i="1" dirty="0"/>
              <a:t>Brian </a:t>
            </a:r>
            <a:r>
              <a:rPr lang="en-US" b="0" i="1" dirty="0" err="1"/>
              <a:t>Krassenstein</a:t>
            </a:r>
            <a:r>
              <a:rPr lang="en-US" b="0" i="0" dirty="0"/>
              <a:t> </a:t>
            </a:r>
            <a:r>
              <a:rPr lang="en-US" b="1" i="0" dirty="0"/>
              <a:t>5/13/2014</a:t>
            </a:r>
            <a:endParaRPr lang="en-US" dirty="0"/>
          </a:p>
        </p:txBody>
      </p:sp>
      <p:sp>
        <p:nvSpPr>
          <p:cNvPr id="4" name="Slide Number Placeholder 3"/>
          <p:cNvSpPr>
            <a:spLocks noGrp="1"/>
          </p:cNvSpPr>
          <p:nvPr>
            <p:ph type="sldNum" sz="quarter" idx="10"/>
          </p:nvPr>
        </p:nvSpPr>
        <p:spPr/>
        <p:txBody>
          <a:bodyPr/>
          <a:lstStyle/>
          <a:p>
            <a:fld id="{8C6993A2-3C2E-41A3-8349-5A76347C3C96}" type="slidenum">
              <a:rPr lang="en-US" smtClean="0"/>
              <a:t>4</a:t>
            </a:fld>
            <a:endParaRPr lang="en-US"/>
          </a:p>
        </p:txBody>
      </p:sp>
    </p:spTree>
    <p:extLst>
      <p:ext uri="{BB962C8B-B14F-4D97-AF65-F5344CB8AC3E}">
        <p14:creationId xmlns:p14="http://schemas.microsoft.com/office/powerpoint/2010/main" val="150507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Nanometer aerosol sampler employed to collect particles and deposit on a Si wafer.  </a:t>
            </a:r>
          </a:p>
          <a:p>
            <a:endParaRPr lang="en-US" dirty="0"/>
          </a:p>
          <a:p>
            <a:r>
              <a:rPr lang="en-US" dirty="0"/>
              <a:t>Based on one article I read, MWCNT are mostly explored in this case for their electrical properties.</a:t>
            </a:r>
          </a:p>
        </p:txBody>
      </p:sp>
      <p:sp>
        <p:nvSpPr>
          <p:cNvPr id="4" name="Slide Number Placeholder 3"/>
          <p:cNvSpPr>
            <a:spLocks noGrp="1"/>
          </p:cNvSpPr>
          <p:nvPr>
            <p:ph type="sldNum" sz="quarter" idx="10"/>
          </p:nvPr>
        </p:nvSpPr>
        <p:spPr/>
        <p:txBody>
          <a:bodyPr/>
          <a:lstStyle/>
          <a:p>
            <a:fld id="{8C6993A2-3C2E-41A3-8349-5A76347C3C96}" type="slidenum">
              <a:rPr lang="en-US" smtClean="0"/>
              <a:t>6</a:t>
            </a:fld>
            <a:endParaRPr lang="en-US"/>
          </a:p>
        </p:txBody>
      </p:sp>
    </p:spTree>
    <p:extLst>
      <p:ext uri="{BB962C8B-B14F-4D97-AF65-F5344CB8AC3E}">
        <p14:creationId xmlns:p14="http://schemas.microsoft.com/office/powerpoint/2010/main" val="137775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And (c) TAZ5, MWCNT, Near, 240C, </a:t>
            </a:r>
            <a:r>
              <a:rPr lang="en-US" dirty="0" err="1"/>
              <a:t>Env</a:t>
            </a:r>
            <a:r>
              <a:rPr lang="en-US" dirty="0"/>
              <a:t>(Run 26)</a:t>
            </a:r>
          </a:p>
          <a:p>
            <a:endParaRPr lang="en-US" dirty="0"/>
          </a:p>
        </p:txBody>
      </p:sp>
      <p:sp>
        <p:nvSpPr>
          <p:cNvPr id="4" name="Slide Number Placeholder 3"/>
          <p:cNvSpPr>
            <a:spLocks noGrp="1"/>
          </p:cNvSpPr>
          <p:nvPr>
            <p:ph type="sldNum" sz="quarter" idx="10"/>
          </p:nvPr>
        </p:nvSpPr>
        <p:spPr/>
        <p:txBody>
          <a:bodyPr/>
          <a:lstStyle/>
          <a:p>
            <a:fld id="{8C6993A2-3C2E-41A3-8349-5A76347C3C96}" type="slidenum">
              <a:rPr lang="en-US" smtClean="0"/>
              <a:t>10</a:t>
            </a:fld>
            <a:endParaRPr lang="en-US"/>
          </a:p>
        </p:txBody>
      </p:sp>
    </p:spTree>
    <p:extLst>
      <p:ext uri="{BB962C8B-B14F-4D97-AF65-F5344CB8AC3E}">
        <p14:creationId xmlns:p14="http://schemas.microsoft.com/office/powerpoint/2010/main" val="161732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D985-1818-4A02-B307-7080F576C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999ECC-8212-4D5C-8419-499001400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FE2527-9F26-4205-88D2-45D4BC01074D}"/>
              </a:ext>
            </a:extLst>
          </p:cNvPr>
          <p:cNvSpPr>
            <a:spLocks noGrp="1"/>
          </p:cNvSpPr>
          <p:nvPr>
            <p:ph type="dt" sz="half" idx="10"/>
          </p:nvPr>
        </p:nvSpPr>
        <p:spPr/>
        <p:txBody>
          <a:bodyPr/>
          <a:lstStyle/>
          <a:p>
            <a:fld id="{028915D0-35E3-4E76-86EC-47AB8A61D111}" type="datetimeFigureOut">
              <a:rPr lang="en-US" smtClean="0"/>
              <a:t>10/8/2018</a:t>
            </a:fld>
            <a:endParaRPr lang="en-US"/>
          </a:p>
        </p:txBody>
      </p:sp>
      <p:sp>
        <p:nvSpPr>
          <p:cNvPr id="5" name="Footer Placeholder 4">
            <a:extLst>
              <a:ext uri="{FF2B5EF4-FFF2-40B4-BE49-F238E27FC236}">
                <a16:creationId xmlns:a16="http://schemas.microsoft.com/office/drawing/2014/main" id="{6A7F340E-F13B-45D6-81F5-1F6BFC0FA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1B035-3A46-4FAB-B2CD-4FB47E3843E7}"/>
              </a:ext>
            </a:extLst>
          </p:cNvPr>
          <p:cNvSpPr>
            <a:spLocks noGrp="1"/>
          </p:cNvSpPr>
          <p:nvPr>
            <p:ph type="sldNum" sz="quarter" idx="12"/>
          </p:nvPr>
        </p:nvSpPr>
        <p:spPr/>
        <p:txBody>
          <a:bodyPr/>
          <a:lstStyle/>
          <a:p>
            <a:fld id="{EAC0F59C-FC1F-4D72-805F-F09B3DAA65E0}" type="slidenum">
              <a:rPr lang="en-US" smtClean="0"/>
              <a:t>‹#›</a:t>
            </a:fld>
            <a:endParaRPr lang="en-US"/>
          </a:p>
        </p:txBody>
      </p:sp>
    </p:spTree>
    <p:extLst>
      <p:ext uri="{BB962C8B-B14F-4D97-AF65-F5344CB8AC3E}">
        <p14:creationId xmlns:p14="http://schemas.microsoft.com/office/powerpoint/2010/main" val="144026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EE52-22E7-452C-90A2-9ADB9DF98F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66F9D5-DB3A-49C6-97E4-191551CF76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1118D-0109-45D7-864C-BDA910293AC8}"/>
              </a:ext>
            </a:extLst>
          </p:cNvPr>
          <p:cNvSpPr>
            <a:spLocks noGrp="1"/>
          </p:cNvSpPr>
          <p:nvPr>
            <p:ph type="dt" sz="half" idx="10"/>
          </p:nvPr>
        </p:nvSpPr>
        <p:spPr/>
        <p:txBody>
          <a:bodyPr/>
          <a:lstStyle/>
          <a:p>
            <a:fld id="{028915D0-35E3-4E76-86EC-47AB8A61D111}" type="datetimeFigureOut">
              <a:rPr lang="en-US" smtClean="0"/>
              <a:t>10/8/2018</a:t>
            </a:fld>
            <a:endParaRPr lang="en-US"/>
          </a:p>
        </p:txBody>
      </p:sp>
      <p:sp>
        <p:nvSpPr>
          <p:cNvPr id="5" name="Footer Placeholder 4">
            <a:extLst>
              <a:ext uri="{FF2B5EF4-FFF2-40B4-BE49-F238E27FC236}">
                <a16:creationId xmlns:a16="http://schemas.microsoft.com/office/drawing/2014/main" id="{7C467F47-5567-4857-9B59-20EE2D61F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87B63-5F3E-4FE2-AB24-97C0409FBE58}"/>
              </a:ext>
            </a:extLst>
          </p:cNvPr>
          <p:cNvSpPr>
            <a:spLocks noGrp="1"/>
          </p:cNvSpPr>
          <p:nvPr>
            <p:ph type="sldNum" sz="quarter" idx="12"/>
          </p:nvPr>
        </p:nvSpPr>
        <p:spPr/>
        <p:txBody>
          <a:bodyPr/>
          <a:lstStyle/>
          <a:p>
            <a:fld id="{EAC0F59C-FC1F-4D72-805F-F09B3DAA65E0}" type="slidenum">
              <a:rPr lang="en-US" smtClean="0"/>
              <a:t>‹#›</a:t>
            </a:fld>
            <a:endParaRPr lang="en-US"/>
          </a:p>
        </p:txBody>
      </p:sp>
    </p:spTree>
    <p:extLst>
      <p:ext uri="{BB962C8B-B14F-4D97-AF65-F5344CB8AC3E}">
        <p14:creationId xmlns:p14="http://schemas.microsoft.com/office/powerpoint/2010/main" val="314591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6EF5D-DBB0-4666-B60D-8F6EA95E69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7D058B-C579-4AB9-A4B7-11CBE9970E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D5371-407E-4497-89B0-A5520B10F798}"/>
              </a:ext>
            </a:extLst>
          </p:cNvPr>
          <p:cNvSpPr>
            <a:spLocks noGrp="1"/>
          </p:cNvSpPr>
          <p:nvPr>
            <p:ph type="dt" sz="half" idx="10"/>
          </p:nvPr>
        </p:nvSpPr>
        <p:spPr/>
        <p:txBody>
          <a:bodyPr/>
          <a:lstStyle/>
          <a:p>
            <a:fld id="{028915D0-35E3-4E76-86EC-47AB8A61D111}" type="datetimeFigureOut">
              <a:rPr lang="en-US" smtClean="0"/>
              <a:t>10/8/2018</a:t>
            </a:fld>
            <a:endParaRPr lang="en-US"/>
          </a:p>
        </p:txBody>
      </p:sp>
      <p:sp>
        <p:nvSpPr>
          <p:cNvPr id="5" name="Footer Placeholder 4">
            <a:extLst>
              <a:ext uri="{FF2B5EF4-FFF2-40B4-BE49-F238E27FC236}">
                <a16:creationId xmlns:a16="http://schemas.microsoft.com/office/drawing/2014/main" id="{87D51775-D960-40AB-9593-4C5157C16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850B1-0617-4A53-AD37-B1BAD6F30CA1}"/>
              </a:ext>
            </a:extLst>
          </p:cNvPr>
          <p:cNvSpPr>
            <a:spLocks noGrp="1"/>
          </p:cNvSpPr>
          <p:nvPr>
            <p:ph type="sldNum" sz="quarter" idx="12"/>
          </p:nvPr>
        </p:nvSpPr>
        <p:spPr/>
        <p:txBody>
          <a:bodyPr/>
          <a:lstStyle/>
          <a:p>
            <a:fld id="{EAC0F59C-FC1F-4D72-805F-F09B3DAA65E0}" type="slidenum">
              <a:rPr lang="en-US" smtClean="0"/>
              <a:t>‹#›</a:t>
            </a:fld>
            <a:endParaRPr lang="en-US"/>
          </a:p>
        </p:txBody>
      </p:sp>
    </p:spTree>
    <p:extLst>
      <p:ext uri="{BB962C8B-B14F-4D97-AF65-F5344CB8AC3E}">
        <p14:creationId xmlns:p14="http://schemas.microsoft.com/office/powerpoint/2010/main" val="230222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6798-58F2-4959-82DC-7113EFCBD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A3B1F-EA6B-4460-842F-F3A76C1E47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ADFDC-4DE4-491C-916D-7DEEAFCE8A20}"/>
              </a:ext>
            </a:extLst>
          </p:cNvPr>
          <p:cNvSpPr>
            <a:spLocks noGrp="1"/>
          </p:cNvSpPr>
          <p:nvPr>
            <p:ph type="dt" sz="half" idx="10"/>
          </p:nvPr>
        </p:nvSpPr>
        <p:spPr/>
        <p:txBody>
          <a:bodyPr/>
          <a:lstStyle/>
          <a:p>
            <a:fld id="{028915D0-35E3-4E76-86EC-47AB8A61D111}" type="datetimeFigureOut">
              <a:rPr lang="en-US" smtClean="0"/>
              <a:t>10/8/2018</a:t>
            </a:fld>
            <a:endParaRPr lang="en-US"/>
          </a:p>
        </p:txBody>
      </p:sp>
      <p:sp>
        <p:nvSpPr>
          <p:cNvPr id="5" name="Footer Placeholder 4">
            <a:extLst>
              <a:ext uri="{FF2B5EF4-FFF2-40B4-BE49-F238E27FC236}">
                <a16:creationId xmlns:a16="http://schemas.microsoft.com/office/drawing/2014/main" id="{E66A82BA-D0A8-4860-851A-175EB9B65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8A461-3C3D-4A70-916F-2FB2DD687D83}"/>
              </a:ext>
            </a:extLst>
          </p:cNvPr>
          <p:cNvSpPr>
            <a:spLocks noGrp="1"/>
          </p:cNvSpPr>
          <p:nvPr>
            <p:ph type="sldNum" sz="quarter" idx="12"/>
          </p:nvPr>
        </p:nvSpPr>
        <p:spPr/>
        <p:txBody>
          <a:bodyPr/>
          <a:lstStyle/>
          <a:p>
            <a:fld id="{EAC0F59C-FC1F-4D72-805F-F09B3DAA65E0}" type="slidenum">
              <a:rPr lang="en-US" smtClean="0"/>
              <a:t>‹#›</a:t>
            </a:fld>
            <a:endParaRPr lang="en-US"/>
          </a:p>
        </p:txBody>
      </p:sp>
    </p:spTree>
    <p:extLst>
      <p:ext uri="{BB962C8B-B14F-4D97-AF65-F5344CB8AC3E}">
        <p14:creationId xmlns:p14="http://schemas.microsoft.com/office/powerpoint/2010/main" val="92584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62C1-A6DC-46A7-8331-1C82EB321A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3E3084-AE92-46B3-8579-5C94374D52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3B218F-C97F-42E5-B023-320087765E41}"/>
              </a:ext>
            </a:extLst>
          </p:cNvPr>
          <p:cNvSpPr>
            <a:spLocks noGrp="1"/>
          </p:cNvSpPr>
          <p:nvPr>
            <p:ph type="dt" sz="half" idx="10"/>
          </p:nvPr>
        </p:nvSpPr>
        <p:spPr/>
        <p:txBody>
          <a:bodyPr/>
          <a:lstStyle/>
          <a:p>
            <a:fld id="{028915D0-35E3-4E76-86EC-47AB8A61D111}" type="datetimeFigureOut">
              <a:rPr lang="en-US" smtClean="0"/>
              <a:t>10/8/2018</a:t>
            </a:fld>
            <a:endParaRPr lang="en-US"/>
          </a:p>
        </p:txBody>
      </p:sp>
      <p:sp>
        <p:nvSpPr>
          <p:cNvPr id="5" name="Footer Placeholder 4">
            <a:extLst>
              <a:ext uri="{FF2B5EF4-FFF2-40B4-BE49-F238E27FC236}">
                <a16:creationId xmlns:a16="http://schemas.microsoft.com/office/drawing/2014/main" id="{C7B3212B-33C1-4546-BCDF-0BFDE256F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65B26-35AB-47E3-A1CA-6BD83B4A148F}"/>
              </a:ext>
            </a:extLst>
          </p:cNvPr>
          <p:cNvSpPr>
            <a:spLocks noGrp="1"/>
          </p:cNvSpPr>
          <p:nvPr>
            <p:ph type="sldNum" sz="quarter" idx="12"/>
          </p:nvPr>
        </p:nvSpPr>
        <p:spPr/>
        <p:txBody>
          <a:bodyPr/>
          <a:lstStyle/>
          <a:p>
            <a:fld id="{EAC0F59C-FC1F-4D72-805F-F09B3DAA65E0}" type="slidenum">
              <a:rPr lang="en-US" smtClean="0"/>
              <a:t>‹#›</a:t>
            </a:fld>
            <a:endParaRPr lang="en-US"/>
          </a:p>
        </p:txBody>
      </p:sp>
    </p:spTree>
    <p:extLst>
      <p:ext uri="{BB962C8B-B14F-4D97-AF65-F5344CB8AC3E}">
        <p14:creationId xmlns:p14="http://schemas.microsoft.com/office/powerpoint/2010/main" val="182311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1EC5-1E49-4A85-9C26-808E3C6B9D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2E671-6BE0-47FF-9DD1-3DAC648E00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73EEBD-6D59-41D6-8564-F3215F7807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66BCAD-8D58-4087-ACFC-4A61DD7ACAD7}"/>
              </a:ext>
            </a:extLst>
          </p:cNvPr>
          <p:cNvSpPr>
            <a:spLocks noGrp="1"/>
          </p:cNvSpPr>
          <p:nvPr>
            <p:ph type="dt" sz="half" idx="10"/>
          </p:nvPr>
        </p:nvSpPr>
        <p:spPr/>
        <p:txBody>
          <a:bodyPr/>
          <a:lstStyle/>
          <a:p>
            <a:fld id="{028915D0-35E3-4E76-86EC-47AB8A61D111}" type="datetimeFigureOut">
              <a:rPr lang="en-US" smtClean="0"/>
              <a:t>10/8/2018</a:t>
            </a:fld>
            <a:endParaRPr lang="en-US"/>
          </a:p>
        </p:txBody>
      </p:sp>
      <p:sp>
        <p:nvSpPr>
          <p:cNvPr id="6" name="Footer Placeholder 5">
            <a:extLst>
              <a:ext uri="{FF2B5EF4-FFF2-40B4-BE49-F238E27FC236}">
                <a16:creationId xmlns:a16="http://schemas.microsoft.com/office/drawing/2014/main" id="{1FF2759F-75C1-46B6-A44C-CC46960E8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B2F1E-2022-41D1-8864-E5E3F6A1FD2C}"/>
              </a:ext>
            </a:extLst>
          </p:cNvPr>
          <p:cNvSpPr>
            <a:spLocks noGrp="1"/>
          </p:cNvSpPr>
          <p:nvPr>
            <p:ph type="sldNum" sz="quarter" idx="12"/>
          </p:nvPr>
        </p:nvSpPr>
        <p:spPr/>
        <p:txBody>
          <a:bodyPr/>
          <a:lstStyle/>
          <a:p>
            <a:fld id="{EAC0F59C-FC1F-4D72-805F-F09B3DAA65E0}" type="slidenum">
              <a:rPr lang="en-US" smtClean="0"/>
              <a:t>‹#›</a:t>
            </a:fld>
            <a:endParaRPr lang="en-US"/>
          </a:p>
        </p:txBody>
      </p:sp>
    </p:spTree>
    <p:extLst>
      <p:ext uri="{BB962C8B-B14F-4D97-AF65-F5344CB8AC3E}">
        <p14:creationId xmlns:p14="http://schemas.microsoft.com/office/powerpoint/2010/main" val="276006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8BF1-B665-4D4E-81BC-8BB8773CA8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1DB54E-ECA9-472C-B405-078F1202D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4CAF81-7FCE-4254-BBBB-0AB20D94DD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F8D87-27B6-4A2C-BAFF-F8BF671971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EF7B5C-BAA7-41DE-BF77-1FBF74A7FF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7C3CA3-31DB-4CAC-8982-0D4E8ECA8458}"/>
              </a:ext>
            </a:extLst>
          </p:cNvPr>
          <p:cNvSpPr>
            <a:spLocks noGrp="1"/>
          </p:cNvSpPr>
          <p:nvPr>
            <p:ph type="dt" sz="half" idx="10"/>
          </p:nvPr>
        </p:nvSpPr>
        <p:spPr/>
        <p:txBody>
          <a:bodyPr/>
          <a:lstStyle/>
          <a:p>
            <a:fld id="{028915D0-35E3-4E76-86EC-47AB8A61D111}" type="datetimeFigureOut">
              <a:rPr lang="en-US" smtClean="0"/>
              <a:t>10/8/2018</a:t>
            </a:fld>
            <a:endParaRPr lang="en-US"/>
          </a:p>
        </p:txBody>
      </p:sp>
      <p:sp>
        <p:nvSpPr>
          <p:cNvPr id="8" name="Footer Placeholder 7">
            <a:extLst>
              <a:ext uri="{FF2B5EF4-FFF2-40B4-BE49-F238E27FC236}">
                <a16:creationId xmlns:a16="http://schemas.microsoft.com/office/drawing/2014/main" id="{1663A726-5717-4157-BA6A-B8483A157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82C637-78DC-44E3-BD92-D73843DFD1E1}"/>
              </a:ext>
            </a:extLst>
          </p:cNvPr>
          <p:cNvSpPr>
            <a:spLocks noGrp="1"/>
          </p:cNvSpPr>
          <p:nvPr>
            <p:ph type="sldNum" sz="quarter" idx="12"/>
          </p:nvPr>
        </p:nvSpPr>
        <p:spPr/>
        <p:txBody>
          <a:bodyPr/>
          <a:lstStyle/>
          <a:p>
            <a:fld id="{EAC0F59C-FC1F-4D72-805F-F09B3DAA65E0}" type="slidenum">
              <a:rPr lang="en-US" smtClean="0"/>
              <a:t>‹#›</a:t>
            </a:fld>
            <a:endParaRPr lang="en-US"/>
          </a:p>
        </p:txBody>
      </p:sp>
    </p:spTree>
    <p:extLst>
      <p:ext uri="{BB962C8B-B14F-4D97-AF65-F5344CB8AC3E}">
        <p14:creationId xmlns:p14="http://schemas.microsoft.com/office/powerpoint/2010/main" val="271008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3252-51E8-40B9-865F-D0A6391FAD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1FF2BA-2485-4749-A4C8-2E57357FEE6D}"/>
              </a:ext>
            </a:extLst>
          </p:cNvPr>
          <p:cNvSpPr>
            <a:spLocks noGrp="1"/>
          </p:cNvSpPr>
          <p:nvPr>
            <p:ph type="dt" sz="half" idx="10"/>
          </p:nvPr>
        </p:nvSpPr>
        <p:spPr/>
        <p:txBody>
          <a:bodyPr/>
          <a:lstStyle/>
          <a:p>
            <a:fld id="{028915D0-35E3-4E76-86EC-47AB8A61D111}" type="datetimeFigureOut">
              <a:rPr lang="en-US" smtClean="0"/>
              <a:t>10/8/2018</a:t>
            </a:fld>
            <a:endParaRPr lang="en-US"/>
          </a:p>
        </p:txBody>
      </p:sp>
      <p:sp>
        <p:nvSpPr>
          <p:cNvPr id="4" name="Footer Placeholder 3">
            <a:extLst>
              <a:ext uri="{FF2B5EF4-FFF2-40B4-BE49-F238E27FC236}">
                <a16:creationId xmlns:a16="http://schemas.microsoft.com/office/drawing/2014/main" id="{AAA78DEE-449F-4D7A-A809-2ED7A86596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2AC67-1984-4338-B2D4-D57275FA9132}"/>
              </a:ext>
            </a:extLst>
          </p:cNvPr>
          <p:cNvSpPr>
            <a:spLocks noGrp="1"/>
          </p:cNvSpPr>
          <p:nvPr>
            <p:ph type="sldNum" sz="quarter" idx="12"/>
          </p:nvPr>
        </p:nvSpPr>
        <p:spPr/>
        <p:txBody>
          <a:bodyPr/>
          <a:lstStyle/>
          <a:p>
            <a:fld id="{EAC0F59C-FC1F-4D72-805F-F09B3DAA65E0}" type="slidenum">
              <a:rPr lang="en-US" smtClean="0"/>
              <a:t>‹#›</a:t>
            </a:fld>
            <a:endParaRPr lang="en-US"/>
          </a:p>
        </p:txBody>
      </p:sp>
    </p:spTree>
    <p:extLst>
      <p:ext uri="{BB962C8B-B14F-4D97-AF65-F5344CB8AC3E}">
        <p14:creationId xmlns:p14="http://schemas.microsoft.com/office/powerpoint/2010/main" val="341999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1D13CF-383A-4862-8408-8FEDFD7BC082}"/>
              </a:ext>
            </a:extLst>
          </p:cNvPr>
          <p:cNvSpPr>
            <a:spLocks noGrp="1"/>
          </p:cNvSpPr>
          <p:nvPr>
            <p:ph type="dt" sz="half" idx="10"/>
          </p:nvPr>
        </p:nvSpPr>
        <p:spPr/>
        <p:txBody>
          <a:bodyPr/>
          <a:lstStyle/>
          <a:p>
            <a:fld id="{028915D0-35E3-4E76-86EC-47AB8A61D111}" type="datetimeFigureOut">
              <a:rPr lang="en-US" smtClean="0"/>
              <a:t>10/8/2018</a:t>
            </a:fld>
            <a:endParaRPr lang="en-US"/>
          </a:p>
        </p:txBody>
      </p:sp>
      <p:sp>
        <p:nvSpPr>
          <p:cNvPr id="3" name="Footer Placeholder 2">
            <a:extLst>
              <a:ext uri="{FF2B5EF4-FFF2-40B4-BE49-F238E27FC236}">
                <a16:creationId xmlns:a16="http://schemas.microsoft.com/office/drawing/2014/main" id="{EB8450E3-B6B4-47DD-BB77-B4A5D1CBBB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458503-399B-4F08-91BD-C74F1E28CC68}"/>
              </a:ext>
            </a:extLst>
          </p:cNvPr>
          <p:cNvSpPr>
            <a:spLocks noGrp="1"/>
          </p:cNvSpPr>
          <p:nvPr>
            <p:ph type="sldNum" sz="quarter" idx="12"/>
          </p:nvPr>
        </p:nvSpPr>
        <p:spPr/>
        <p:txBody>
          <a:bodyPr/>
          <a:lstStyle/>
          <a:p>
            <a:fld id="{EAC0F59C-FC1F-4D72-805F-F09B3DAA65E0}" type="slidenum">
              <a:rPr lang="en-US" smtClean="0"/>
              <a:t>‹#›</a:t>
            </a:fld>
            <a:endParaRPr lang="en-US"/>
          </a:p>
        </p:txBody>
      </p:sp>
    </p:spTree>
    <p:extLst>
      <p:ext uri="{BB962C8B-B14F-4D97-AF65-F5344CB8AC3E}">
        <p14:creationId xmlns:p14="http://schemas.microsoft.com/office/powerpoint/2010/main" val="132000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E93C-5D0A-4A13-81A2-FAB79BA47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30C31E-F9CC-4E13-88C9-369270B29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B903C3-C305-4EC4-AD70-9706367E5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6A2F58-133B-458E-986D-E042B2942957}"/>
              </a:ext>
            </a:extLst>
          </p:cNvPr>
          <p:cNvSpPr>
            <a:spLocks noGrp="1"/>
          </p:cNvSpPr>
          <p:nvPr>
            <p:ph type="dt" sz="half" idx="10"/>
          </p:nvPr>
        </p:nvSpPr>
        <p:spPr/>
        <p:txBody>
          <a:bodyPr/>
          <a:lstStyle/>
          <a:p>
            <a:fld id="{028915D0-35E3-4E76-86EC-47AB8A61D111}" type="datetimeFigureOut">
              <a:rPr lang="en-US" smtClean="0"/>
              <a:t>10/8/2018</a:t>
            </a:fld>
            <a:endParaRPr lang="en-US"/>
          </a:p>
        </p:txBody>
      </p:sp>
      <p:sp>
        <p:nvSpPr>
          <p:cNvPr id="6" name="Footer Placeholder 5">
            <a:extLst>
              <a:ext uri="{FF2B5EF4-FFF2-40B4-BE49-F238E27FC236}">
                <a16:creationId xmlns:a16="http://schemas.microsoft.com/office/drawing/2014/main" id="{DA1D3369-AF64-4C76-A848-CB840166C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FDE51-E8E5-4C47-B6EF-A3FA742F7318}"/>
              </a:ext>
            </a:extLst>
          </p:cNvPr>
          <p:cNvSpPr>
            <a:spLocks noGrp="1"/>
          </p:cNvSpPr>
          <p:nvPr>
            <p:ph type="sldNum" sz="quarter" idx="12"/>
          </p:nvPr>
        </p:nvSpPr>
        <p:spPr/>
        <p:txBody>
          <a:bodyPr/>
          <a:lstStyle/>
          <a:p>
            <a:fld id="{EAC0F59C-FC1F-4D72-805F-F09B3DAA65E0}" type="slidenum">
              <a:rPr lang="en-US" smtClean="0"/>
              <a:t>‹#›</a:t>
            </a:fld>
            <a:endParaRPr lang="en-US"/>
          </a:p>
        </p:txBody>
      </p:sp>
    </p:spTree>
    <p:extLst>
      <p:ext uri="{BB962C8B-B14F-4D97-AF65-F5344CB8AC3E}">
        <p14:creationId xmlns:p14="http://schemas.microsoft.com/office/powerpoint/2010/main" val="333340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0D33-3BF5-4927-955A-3C87A47DB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04EDC8-A4F9-41E8-AC25-60CF900D76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DEF7BA-84CF-4B22-974C-1A4FF2EDE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212963-F47C-4B43-B68E-547F9F6E5496}"/>
              </a:ext>
            </a:extLst>
          </p:cNvPr>
          <p:cNvSpPr>
            <a:spLocks noGrp="1"/>
          </p:cNvSpPr>
          <p:nvPr>
            <p:ph type="dt" sz="half" idx="10"/>
          </p:nvPr>
        </p:nvSpPr>
        <p:spPr/>
        <p:txBody>
          <a:bodyPr/>
          <a:lstStyle/>
          <a:p>
            <a:fld id="{028915D0-35E3-4E76-86EC-47AB8A61D111}" type="datetimeFigureOut">
              <a:rPr lang="en-US" smtClean="0"/>
              <a:t>10/8/2018</a:t>
            </a:fld>
            <a:endParaRPr lang="en-US"/>
          </a:p>
        </p:txBody>
      </p:sp>
      <p:sp>
        <p:nvSpPr>
          <p:cNvPr id="6" name="Footer Placeholder 5">
            <a:extLst>
              <a:ext uri="{FF2B5EF4-FFF2-40B4-BE49-F238E27FC236}">
                <a16:creationId xmlns:a16="http://schemas.microsoft.com/office/drawing/2014/main" id="{281FF5B8-B65A-4CE3-8F55-BB00744AC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4294D-6480-447B-BAE2-B5059563CE53}"/>
              </a:ext>
            </a:extLst>
          </p:cNvPr>
          <p:cNvSpPr>
            <a:spLocks noGrp="1"/>
          </p:cNvSpPr>
          <p:nvPr>
            <p:ph type="sldNum" sz="quarter" idx="12"/>
          </p:nvPr>
        </p:nvSpPr>
        <p:spPr/>
        <p:txBody>
          <a:bodyPr/>
          <a:lstStyle/>
          <a:p>
            <a:fld id="{EAC0F59C-FC1F-4D72-805F-F09B3DAA65E0}" type="slidenum">
              <a:rPr lang="en-US" smtClean="0"/>
              <a:t>‹#›</a:t>
            </a:fld>
            <a:endParaRPr lang="en-US"/>
          </a:p>
        </p:txBody>
      </p:sp>
    </p:spTree>
    <p:extLst>
      <p:ext uri="{BB962C8B-B14F-4D97-AF65-F5344CB8AC3E}">
        <p14:creationId xmlns:p14="http://schemas.microsoft.com/office/powerpoint/2010/main" val="305569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32AE8B-FC13-4E49-92DA-9709E5ABB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DED3C-1968-470D-ACF7-CB93D7C15B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94FE9-92EA-4C3A-BFEF-BAB348573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15D0-35E3-4E76-86EC-47AB8A61D111}" type="datetimeFigureOut">
              <a:rPr lang="en-US" smtClean="0"/>
              <a:t>10/8/2018</a:t>
            </a:fld>
            <a:endParaRPr lang="en-US"/>
          </a:p>
        </p:txBody>
      </p:sp>
      <p:sp>
        <p:nvSpPr>
          <p:cNvPr id="5" name="Footer Placeholder 4">
            <a:extLst>
              <a:ext uri="{FF2B5EF4-FFF2-40B4-BE49-F238E27FC236}">
                <a16:creationId xmlns:a16="http://schemas.microsoft.com/office/drawing/2014/main" id="{9202C4EC-541D-4D9C-A6B5-0BBC6171B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8A7D16-E931-4C62-8F9E-A64445CBD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0F59C-FC1F-4D72-805F-F09B3DAA65E0}" type="slidenum">
              <a:rPr lang="en-US" smtClean="0"/>
              <a:t>‹#›</a:t>
            </a:fld>
            <a:endParaRPr lang="en-US"/>
          </a:p>
        </p:txBody>
      </p:sp>
    </p:spTree>
    <p:extLst>
      <p:ext uri="{BB962C8B-B14F-4D97-AF65-F5344CB8AC3E}">
        <p14:creationId xmlns:p14="http://schemas.microsoft.com/office/powerpoint/2010/main" val="4143556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184E-C31D-4C6E-9189-908A9F4A6F97}"/>
              </a:ext>
            </a:extLst>
          </p:cNvPr>
          <p:cNvSpPr>
            <a:spLocks noGrp="1"/>
          </p:cNvSpPr>
          <p:nvPr>
            <p:ph type="ctrTitle"/>
          </p:nvPr>
        </p:nvSpPr>
        <p:spPr>
          <a:xfrm>
            <a:off x="234778" y="668552"/>
            <a:ext cx="11722444" cy="2387600"/>
          </a:xfrm>
        </p:spPr>
        <p:txBody>
          <a:bodyPr>
            <a:normAutofit/>
          </a:bodyPr>
          <a:lstStyle/>
          <a:p>
            <a:r>
              <a:rPr lang="en-US" sz="4800" b="1" dirty="0"/>
              <a:t>Important factors in characterizing particle release during 3D printing of MWCNT enabled filaments</a:t>
            </a:r>
            <a:r>
              <a:rPr lang="en-US" sz="4800" i="1" dirty="0"/>
              <a:t> </a:t>
            </a:r>
            <a:endParaRPr lang="en-US" sz="4800" dirty="0"/>
          </a:p>
        </p:txBody>
      </p:sp>
      <p:sp>
        <p:nvSpPr>
          <p:cNvPr id="3" name="Subtitle 2">
            <a:extLst>
              <a:ext uri="{FF2B5EF4-FFF2-40B4-BE49-F238E27FC236}">
                <a16:creationId xmlns:a16="http://schemas.microsoft.com/office/drawing/2014/main" id="{BF48D42E-D2DC-4977-A799-91318C453CA3}"/>
              </a:ext>
            </a:extLst>
          </p:cNvPr>
          <p:cNvSpPr>
            <a:spLocks noGrp="1"/>
          </p:cNvSpPr>
          <p:nvPr>
            <p:ph type="subTitle" idx="1"/>
          </p:nvPr>
        </p:nvSpPr>
        <p:spPr>
          <a:xfrm>
            <a:off x="1524000" y="3602038"/>
            <a:ext cx="9144000" cy="2823476"/>
          </a:xfrm>
        </p:spPr>
        <p:txBody>
          <a:bodyPr>
            <a:normAutofit fontScale="85000" lnSpcReduction="20000"/>
          </a:bodyPr>
          <a:lstStyle/>
          <a:p>
            <a:r>
              <a:rPr lang="en-US" sz="3200" b="1" dirty="0"/>
              <a:t>Justin M Gorham</a:t>
            </a:r>
            <a:endParaRPr lang="en-US" sz="3200" dirty="0"/>
          </a:p>
          <a:p>
            <a:r>
              <a:rPr lang="en-US" sz="2800" dirty="0" err="1"/>
              <a:t>Keana</a:t>
            </a:r>
            <a:r>
              <a:rPr lang="en-US" sz="2800" dirty="0"/>
              <a:t> C. K. Scott, Sam Norris</a:t>
            </a:r>
          </a:p>
          <a:p>
            <a:endParaRPr lang="en-US" sz="2800" dirty="0"/>
          </a:p>
          <a:p>
            <a:r>
              <a:rPr lang="en-US" sz="2800" dirty="0"/>
              <a:t>National Institute of Standards and Technology</a:t>
            </a:r>
          </a:p>
          <a:p>
            <a:r>
              <a:rPr lang="en-US" sz="2800" dirty="0"/>
              <a:t>Gaithersburg, MD</a:t>
            </a:r>
          </a:p>
          <a:p>
            <a:endParaRPr lang="en-US" sz="2800" dirty="0"/>
          </a:p>
          <a:p>
            <a:r>
              <a:rPr lang="en-US" sz="2800" dirty="0"/>
              <a:t>QEEN II, October 9-10, 2018</a:t>
            </a:r>
          </a:p>
        </p:txBody>
      </p:sp>
    </p:spTree>
    <p:extLst>
      <p:ext uri="{BB962C8B-B14F-4D97-AF65-F5344CB8AC3E}">
        <p14:creationId xmlns:p14="http://schemas.microsoft.com/office/powerpoint/2010/main" val="234915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B5C3-8BD0-48D3-86A6-5B5138254A5D}"/>
              </a:ext>
            </a:extLst>
          </p:cNvPr>
          <p:cNvSpPr>
            <a:spLocks noGrp="1"/>
          </p:cNvSpPr>
          <p:nvPr>
            <p:ph type="title"/>
          </p:nvPr>
        </p:nvSpPr>
        <p:spPr/>
        <p:txBody>
          <a:bodyPr/>
          <a:lstStyle/>
          <a:p>
            <a:r>
              <a:rPr lang="en-US" dirty="0"/>
              <a:t>Evaluation of respirable fraction</a:t>
            </a:r>
          </a:p>
        </p:txBody>
      </p:sp>
      <p:sp>
        <p:nvSpPr>
          <p:cNvPr id="3" name="Content Placeholder 2">
            <a:extLst>
              <a:ext uri="{FF2B5EF4-FFF2-40B4-BE49-F238E27FC236}">
                <a16:creationId xmlns:a16="http://schemas.microsoft.com/office/drawing/2014/main" id="{404852BE-0780-47F4-BF7F-E7A00B61E34E}"/>
              </a:ext>
            </a:extLst>
          </p:cNvPr>
          <p:cNvSpPr>
            <a:spLocks noGrp="1"/>
          </p:cNvSpPr>
          <p:nvPr>
            <p:ph idx="1"/>
          </p:nvPr>
        </p:nvSpPr>
        <p:spPr>
          <a:xfrm>
            <a:off x="393407" y="4978400"/>
            <a:ext cx="11405186" cy="1651000"/>
          </a:xfrm>
        </p:spPr>
        <p:txBody>
          <a:bodyPr>
            <a:normAutofit fontScale="92500"/>
          </a:bodyPr>
          <a:lstStyle/>
          <a:p>
            <a:r>
              <a:rPr lang="en-US" dirty="0"/>
              <a:t>SEM analysis of a 50 image x 50 image (12 mm x 18 mm) area</a:t>
            </a:r>
          </a:p>
          <a:p>
            <a:r>
              <a:rPr lang="en-US" dirty="0"/>
              <a:t>Particles were counted and evaluated for size (equivalent spherical diameter)</a:t>
            </a:r>
          </a:p>
          <a:p>
            <a:r>
              <a:rPr lang="en-US" dirty="0"/>
              <a:t>Size distributions and counts were compared based on different factors.</a:t>
            </a:r>
          </a:p>
        </p:txBody>
      </p:sp>
      <p:pic>
        <p:nvPicPr>
          <p:cNvPr id="6" name="Picture 5">
            <a:extLst>
              <a:ext uri="{FF2B5EF4-FFF2-40B4-BE49-F238E27FC236}">
                <a16:creationId xmlns:a16="http://schemas.microsoft.com/office/drawing/2014/main" id="{56D13B34-7850-4947-9F80-CFE9ED666B29}"/>
              </a:ext>
            </a:extLst>
          </p:cNvPr>
          <p:cNvPicPr>
            <a:picLocks noChangeAspect="1"/>
          </p:cNvPicPr>
          <p:nvPr/>
        </p:nvPicPr>
        <p:blipFill>
          <a:blip r:embed="rId3"/>
          <a:stretch>
            <a:fillRect/>
          </a:stretch>
        </p:blipFill>
        <p:spPr>
          <a:xfrm>
            <a:off x="7891559" y="1814724"/>
            <a:ext cx="3907034" cy="2300981"/>
          </a:xfrm>
          <a:prstGeom prst="rect">
            <a:avLst/>
          </a:prstGeom>
        </p:spPr>
      </p:pic>
      <p:pic>
        <p:nvPicPr>
          <p:cNvPr id="7" name="Picture 6">
            <a:extLst>
              <a:ext uri="{FF2B5EF4-FFF2-40B4-BE49-F238E27FC236}">
                <a16:creationId xmlns:a16="http://schemas.microsoft.com/office/drawing/2014/main" id="{6952B73A-BE26-4515-8975-B32C265F45CC}"/>
              </a:ext>
            </a:extLst>
          </p:cNvPr>
          <p:cNvPicPr>
            <a:picLocks noChangeAspect="1"/>
          </p:cNvPicPr>
          <p:nvPr/>
        </p:nvPicPr>
        <p:blipFill rotWithShape="1">
          <a:blip r:embed="rId4"/>
          <a:srcRect t="12644"/>
          <a:stretch/>
        </p:blipFill>
        <p:spPr>
          <a:xfrm>
            <a:off x="355079" y="1911287"/>
            <a:ext cx="2253680" cy="2110433"/>
          </a:xfrm>
          <a:prstGeom prst="rect">
            <a:avLst/>
          </a:prstGeom>
        </p:spPr>
      </p:pic>
      <p:grpSp>
        <p:nvGrpSpPr>
          <p:cNvPr id="15" name="Group 14">
            <a:extLst>
              <a:ext uri="{FF2B5EF4-FFF2-40B4-BE49-F238E27FC236}">
                <a16:creationId xmlns:a16="http://schemas.microsoft.com/office/drawing/2014/main" id="{9D012FD7-9351-479E-8902-0D3CE0EF7DF9}"/>
              </a:ext>
            </a:extLst>
          </p:cNvPr>
          <p:cNvGrpSpPr/>
          <p:nvPr/>
        </p:nvGrpSpPr>
        <p:grpSpPr>
          <a:xfrm>
            <a:off x="3013671" y="1474726"/>
            <a:ext cx="4497981" cy="2980978"/>
            <a:chOff x="5738218" y="3375372"/>
            <a:chExt cx="4497981" cy="2980978"/>
          </a:xfrm>
        </p:grpSpPr>
        <p:pic>
          <p:nvPicPr>
            <p:cNvPr id="5" name="Picture 4">
              <a:extLst>
                <a:ext uri="{FF2B5EF4-FFF2-40B4-BE49-F238E27FC236}">
                  <a16:creationId xmlns:a16="http://schemas.microsoft.com/office/drawing/2014/main" id="{4CE7216B-0013-48B9-97D6-FF44DD65E3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75" t="8739" r="8870" b="8640"/>
            <a:stretch/>
          </p:blipFill>
          <p:spPr>
            <a:xfrm>
              <a:off x="5738218" y="3375372"/>
              <a:ext cx="4497981" cy="2980978"/>
            </a:xfrm>
            <a:prstGeom prst="rect">
              <a:avLst/>
            </a:prstGeom>
          </p:spPr>
        </p:pic>
        <p:pic>
          <p:nvPicPr>
            <p:cNvPr id="11" name="Picture 10">
              <a:extLst>
                <a:ext uri="{FF2B5EF4-FFF2-40B4-BE49-F238E27FC236}">
                  <a16:creationId xmlns:a16="http://schemas.microsoft.com/office/drawing/2014/main" id="{77C0A519-9FC2-4086-86E9-9D6713F73E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023" t="11306" r="21914" b="37010"/>
            <a:stretch/>
          </p:blipFill>
          <p:spPr>
            <a:xfrm>
              <a:off x="9033111" y="4047130"/>
              <a:ext cx="1027112" cy="981323"/>
            </a:xfrm>
            <a:prstGeom prst="rect">
              <a:avLst/>
            </a:prstGeom>
            <a:ln>
              <a:solidFill>
                <a:schemeClr val="bg1"/>
              </a:solidFill>
            </a:ln>
          </p:spPr>
        </p:pic>
        <p:sp>
          <p:nvSpPr>
            <p:cNvPr id="12" name="Rectangle 11">
              <a:extLst>
                <a:ext uri="{FF2B5EF4-FFF2-40B4-BE49-F238E27FC236}">
                  <a16:creationId xmlns:a16="http://schemas.microsoft.com/office/drawing/2014/main" id="{2BF35419-68C6-4244-8D45-B46076C7FD4E}"/>
                </a:ext>
              </a:extLst>
            </p:cNvPr>
            <p:cNvSpPr/>
            <p:nvPr/>
          </p:nvSpPr>
          <p:spPr>
            <a:xfrm>
              <a:off x="9006124" y="3778250"/>
              <a:ext cx="53974" cy="5397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8C01B75-09B7-4399-AEFA-F930E3856811}"/>
                </a:ext>
              </a:extLst>
            </p:cNvPr>
            <p:cNvCxnSpPr>
              <a:stCxn id="12" idx="1"/>
            </p:cNvCxnSpPr>
            <p:nvPr/>
          </p:nvCxnSpPr>
          <p:spPr>
            <a:xfrm>
              <a:off x="9006124" y="3805238"/>
              <a:ext cx="26987" cy="2418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3EE0E08-9262-46DD-BBDB-BEDDAFBF712E}"/>
                </a:ext>
              </a:extLst>
            </p:cNvPr>
            <p:cNvCxnSpPr>
              <a:stCxn id="12" idx="2"/>
            </p:cNvCxnSpPr>
            <p:nvPr/>
          </p:nvCxnSpPr>
          <p:spPr>
            <a:xfrm>
              <a:off x="9033111" y="3832225"/>
              <a:ext cx="1027112" cy="2149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074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EF91-7D47-4D99-B224-56957C794DA5}"/>
              </a:ext>
            </a:extLst>
          </p:cNvPr>
          <p:cNvSpPr>
            <a:spLocks noGrp="1"/>
          </p:cNvSpPr>
          <p:nvPr>
            <p:ph type="title"/>
          </p:nvPr>
        </p:nvSpPr>
        <p:spPr/>
        <p:txBody>
          <a:bodyPr/>
          <a:lstStyle/>
          <a:p>
            <a:r>
              <a:rPr lang="en-US" dirty="0"/>
              <a:t>Summary from 3D printing study</a:t>
            </a:r>
          </a:p>
        </p:txBody>
      </p:sp>
      <p:sp>
        <p:nvSpPr>
          <p:cNvPr id="3" name="Content Placeholder 2">
            <a:extLst>
              <a:ext uri="{FF2B5EF4-FFF2-40B4-BE49-F238E27FC236}">
                <a16:creationId xmlns:a16="http://schemas.microsoft.com/office/drawing/2014/main" id="{F4C5B87E-5EB8-4ADF-B28D-FF4342F56081}"/>
              </a:ext>
            </a:extLst>
          </p:cNvPr>
          <p:cNvSpPr>
            <a:spLocks noGrp="1"/>
          </p:cNvSpPr>
          <p:nvPr>
            <p:ph idx="1"/>
          </p:nvPr>
        </p:nvSpPr>
        <p:spPr>
          <a:xfrm>
            <a:off x="609600" y="1600201"/>
            <a:ext cx="10738884" cy="5118099"/>
          </a:xfrm>
        </p:spPr>
        <p:txBody>
          <a:bodyPr>
            <a:normAutofit/>
          </a:bodyPr>
          <a:lstStyle/>
          <a:p>
            <a:pPr lvl="0"/>
            <a:r>
              <a:rPr lang="en-US" sz="2400" b="1" dirty="0"/>
              <a:t>Proximity to the extruder has the greatest effect on the total particle counts.</a:t>
            </a:r>
          </a:p>
          <a:p>
            <a:pPr lvl="0"/>
            <a:r>
              <a:rPr lang="en-US" sz="2400" dirty="0"/>
              <a:t>Neat ABS filament produced more particles of respirable size than MWCNT ABS filament during 3D printing.</a:t>
            </a:r>
          </a:p>
          <a:p>
            <a:r>
              <a:rPr lang="en-US" sz="2400" dirty="0"/>
              <a:t>Sampled particles using MWCNT ABS filament printing contained MWCNTs.</a:t>
            </a:r>
          </a:p>
          <a:p>
            <a:r>
              <a:rPr lang="en-US" sz="2400" dirty="0"/>
              <a:t>High resolution imaging necessary to detect individual MWCNTs was prohibitively resource intensive.</a:t>
            </a:r>
          </a:p>
          <a:p>
            <a:r>
              <a:rPr lang="en-US" sz="2400" dirty="0"/>
              <a:t>Additional replicates necessary for better statistics</a:t>
            </a:r>
          </a:p>
          <a:p>
            <a:endParaRPr lang="en-US" sz="2400" dirty="0"/>
          </a:p>
          <a:p>
            <a:r>
              <a:rPr lang="en-US" sz="2400" dirty="0"/>
              <a:t>Quantitative analysis of MWCNT release requires understanding of total material release, total sampling volume, and sampling efficiency.</a:t>
            </a:r>
          </a:p>
          <a:p>
            <a:r>
              <a:rPr lang="en-US" sz="2400" b="1" i="1" dirty="0"/>
              <a:t>We do not have the sampling efficiency number (Focus of future studies)</a:t>
            </a:r>
          </a:p>
        </p:txBody>
      </p:sp>
    </p:spTree>
    <p:extLst>
      <p:ext uri="{BB962C8B-B14F-4D97-AF65-F5344CB8AC3E}">
        <p14:creationId xmlns:p14="http://schemas.microsoft.com/office/powerpoint/2010/main" val="222743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Acknowledgments</a:t>
            </a:r>
          </a:p>
        </p:txBody>
      </p:sp>
      <p:sp>
        <p:nvSpPr>
          <p:cNvPr id="5" name="TextBox 4"/>
          <p:cNvSpPr txBox="1"/>
          <p:nvPr/>
        </p:nvSpPr>
        <p:spPr>
          <a:xfrm>
            <a:off x="848667" y="3830231"/>
            <a:ext cx="10494666" cy="2308324"/>
          </a:xfrm>
          <a:prstGeom prst="rect">
            <a:avLst/>
          </a:prstGeom>
          <a:noFill/>
        </p:spPr>
        <p:txBody>
          <a:bodyPr wrap="square" rtlCol="0">
            <a:spAutoFit/>
          </a:bodyPr>
          <a:lstStyle/>
          <a:p>
            <a:r>
              <a:rPr lang="en-US" sz="1600" u="sng" dirty="0"/>
              <a:t>NIST Disclaimer</a:t>
            </a:r>
          </a:p>
          <a:p>
            <a:r>
              <a:rPr lang="en-US" sz="1600" dirty="0"/>
              <a:t>Certain commercial equipment, instruments, or materials are identified in this talk to foster understanding. Such identification does not imply recommendation or endorsement by NIST, nor does it imply that the materials or equipment identified are necessarily the best available for the purpose.</a:t>
            </a:r>
          </a:p>
          <a:p>
            <a:endParaRPr lang="en-US" sz="1600" dirty="0"/>
          </a:p>
          <a:p>
            <a:r>
              <a:rPr lang="en-US" sz="1600" u="sng" dirty="0">
                <a:solidFill>
                  <a:schemeClr val="tx1">
                    <a:lumMod val="75000"/>
                  </a:schemeClr>
                </a:solidFill>
              </a:rPr>
              <a:t>CPSC Disclaimer</a:t>
            </a:r>
          </a:p>
          <a:p>
            <a:r>
              <a:rPr lang="en-US" sz="1600" dirty="0">
                <a:solidFill>
                  <a:schemeClr val="tx1">
                    <a:lumMod val="75000"/>
                  </a:schemeClr>
                </a:solidFill>
              </a:rPr>
              <a:t>This project was funded by the U.S. Consumer Product Safety Commission (CPSC).  The content of this publication has not been reviewed or approved by and does not necessarily reflect the views of the Commission, nor does mention of trade names, commercial products, or organizations imply endorsement by the Commission</a:t>
            </a:r>
          </a:p>
        </p:txBody>
      </p:sp>
      <p:sp>
        <p:nvSpPr>
          <p:cNvPr id="3" name="Slide Number Placeholder 2">
            <a:extLst>
              <a:ext uri="{FF2B5EF4-FFF2-40B4-BE49-F238E27FC236}">
                <a16:creationId xmlns:a16="http://schemas.microsoft.com/office/drawing/2014/main" id="{2136D169-485E-4CBB-AE29-D2FE378833A2}"/>
              </a:ext>
            </a:extLst>
          </p:cNvPr>
          <p:cNvSpPr>
            <a:spLocks noGrp="1"/>
          </p:cNvSpPr>
          <p:nvPr>
            <p:ph type="sldNum" sz="quarter" idx="11"/>
          </p:nvPr>
        </p:nvSpPr>
        <p:spPr/>
        <p:txBody>
          <a:bodyPr/>
          <a:lstStyle/>
          <a:p>
            <a:fld id="{977ECB36-BC41-47D8-B6A0-499CC7CE947E}" type="slidenum">
              <a:rPr lang="en-US" smtClean="0"/>
              <a:pPr/>
              <a:t>2</a:t>
            </a:fld>
            <a:endParaRPr lang="en-US"/>
          </a:p>
        </p:txBody>
      </p:sp>
      <p:sp>
        <p:nvSpPr>
          <p:cNvPr id="6" name="TextBox 5">
            <a:extLst>
              <a:ext uri="{FF2B5EF4-FFF2-40B4-BE49-F238E27FC236}">
                <a16:creationId xmlns:a16="http://schemas.microsoft.com/office/drawing/2014/main" id="{A517F29B-FB8B-408E-AD6D-FE0280928331}"/>
              </a:ext>
            </a:extLst>
          </p:cNvPr>
          <p:cNvSpPr txBox="1"/>
          <p:nvPr/>
        </p:nvSpPr>
        <p:spPr>
          <a:xfrm>
            <a:off x="819510" y="1526875"/>
            <a:ext cx="3377463" cy="954107"/>
          </a:xfrm>
          <a:prstGeom prst="rect">
            <a:avLst/>
          </a:prstGeom>
          <a:noFill/>
        </p:spPr>
        <p:txBody>
          <a:bodyPr wrap="none" rtlCol="0">
            <a:spAutoFit/>
          </a:bodyPr>
          <a:lstStyle/>
          <a:p>
            <a:pPr marL="285750" indent="-285750">
              <a:buFont typeface="Arial" panose="020B0604020202020204" pitchFamily="34" charset="0"/>
              <a:buChar char="•"/>
            </a:pPr>
            <a:r>
              <a:rPr lang="en-US" sz="2800" dirty="0"/>
              <a:t>James Filliben, NIST</a:t>
            </a:r>
          </a:p>
          <a:p>
            <a:pPr marL="285750" indent="-285750">
              <a:buFont typeface="Arial" panose="020B0604020202020204" pitchFamily="34" charset="0"/>
              <a:buChar char="•"/>
            </a:pPr>
            <a:r>
              <a:rPr lang="en-US" sz="2800" dirty="0"/>
              <a:t>Mitchell Slone, NIST</a:t>
            </a:r>
          </a:p>
        </p:txBody>
      </p:sp>
    </p:spTree>
    <p:extLst>
      <p:ext uri="{BB962C8B-B14F-4D97-AF65-F5344CB8AC3E}">
        <p14:creationId xmlns:p14="http://schemas.microsoft.com/office/powerpoint/2010/main" val="359815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6" y="365125"/>
            <a:ext cx="11062448" cy="1325563"/>
          </a:xfrm>
        </p:spPr>
        <p:txBody>
          <a:bodyPr/>
          <a:lstStyle/>
          <a:p>
            <a:r>
              <a:rPr lang="en-US" dirty="0"/>
              <a:t>Reason for interest in release during 3D printing</a:t>
            </a:r>
          </a:p>
        </p:txBody>
      </p:sp>
      <p:sp>
        <p:nvSpPr>
          <p:cNvPr id="5" name="TextBox 4"/>
          <p:cNvSpPr txBox="1"/>
          <p:nvPr/>
        </p:nvSpPr>
        <p:spPr>
          <a:xfrm>
            <a:off x="777923" y="1467133"/>
            <a:ext cx="10522424" cy="1200329"/>
          </a:xfrm>
          <a:prstGeom prst="rect">
            <a:avLst/>
          </a:prstGeom>
          <a:noFill/>
        </p:spPr>
        <p:txBody>
          <a:bodyPr wrap="square" rtlCol="0">
            <a:spAutoFit/>
          </a:bodyPr>
          <a:lstStyle/>
          <a:p>
            <a:r>
              <a:rPr lang="en-US" sz="2400" dirty="0"/>
              <a:t>Global 3D printing market </a:t>
            </a:r>
            <a:r>
              <a:rPr lang="en-US" sz="2400" dirty="0">
                <a:solidFill>
                  <a:srgbClr val="FF0000"/>
                </a:solidFill>
              </a:rPr>
              <a:t>has grown </a:t>
            </a:r>
            <a:r>
              <a:rPr lang="en-US" sz="2400" dirty="0"/>
              <a:t>from estimated $3.07B in 2013 to $7.34B in 2017 while </a:t>
            </a:r>
            <a:r>
              <a:rPr lang="en-US" sz="2400" i="1" dirty="0">
                <a:solidFill>
                  <a:srgbClr val="00B050"/>
                </a:solidFill>
              </a:rPr>
              <a:t>consumer 3D printing, a sub-segment of the global 3D printing market, is expected to grow from $75M in 2013 to &gt;$500M in revenue by 2017.</a:t>
            </a:r>
            <a:r>
              <a:rPr lang="en-US" sz="2400" dirty="0">
                <a:effectLst/>
              </a:rPr>
              <a:t> </a:t>
            </a:r>
            <a:endParaRPr lang="en-US" sz="2400" dirty="0"/>
          </a:p>
        </p:txBody>
      </p:sp>
      <p:pic>
        <p:nvPicPr>
          <p:cNvPr id="9" name="Picture 8"/>
          <p:cNvPicPr>
            <a:picLocks noChangeAspect="1"/>
          </p:cNvPicPr>
          <p:nvPr/>
        </p:nvPicPr>
        <p:blipFill>
          <a:blip r:embed="rId3"/>
          <a:stretch>
            <a:fillRect/>
          </a:stretch>
        </p:blipFill>
        <p:spPr>
          <a:xfrm>
            <a:off x="4445148" y="2829286"/>
            <a:ext cx="3624978" cy="3066548"/>
          </a:xfrm>
          <a:prstGeom prst="rect">
            <a:avLst/>
          </a:prstGeom>
        </p:spPr>
      </p:pic>
      <p:pic>
        <p:nvPicPr>
          <p:cNvPr id="10" name="Picture 9"/>
          <p:cNvPicPr>
            <a:picLocks noChangeAspect="1"/>
          </p:cNvPicPr>
          <p:nvPr/>
        </p:nvPicPr>
        <p:blipFill rotWithShape="1">
          <a:blip r:embed="rId4"/>
          <a:srcRect t="388"/>
          <a:stretch/>
        </p:blipFill>
        <p:spPr>
          <a:xfrm>
            <a:off x="8236432" y="2825086"/>
            <a:ext cx="3780421" cy="3719015"/>
          </a:xfrm>
          <a:prstGeom prst="rect">
            <a:avLst/>
          </a:prstGeom>
        </p:spPr>
      </p:pic>
      <p:sp>
        <p:nvSpPr>
          <p:cNvPr id="11" name="TextBox 10"/>
          <p:cNvSpPr txBox="1"/>
          <p:nvPr/>
        </p:nvSpPr>
        <p:spPr>
          <a:xfrm>
            <a:off x="5042846" y="4885897"/>
            <a:ext cx="3179929" cy="646331"/>
          </a:xfrm>
          <a:prstGeom prst="rect">
            <a:avLst/>
          </a:prstGeom>
          <a:solidFill>
            <a:srgbClr val="92D050"/>
          </a:solidFill>
          <a:ln>
            <a:solidFill>
              <a:srgbClr val="FF0000"/>
            </a:solidFill>
          </a:ln>
        </p:spPr>
        <p:txBody>
          <a:bodyPr wrap="square" rtlCol="0">
            <a:spAutoFit/>
          </a:bodyPr>
          <a:lstStyle/>
          <a:p>
            <a:r>
              <a:rPr lang="en-US" dirty="0"/>
              <a:t>235 different 3D Printer models</a:t>
            </a:r>
          </a:p>
          <a:p>
            <a:r>
              <a:rPr lang="en-US" dirty="0"/>
              <a:t>(accessed September 28, 2015)</a:t>
            </a:r>
          </a:p>
        </p:txBody>
      </p:sp>
      <p:sp>
        <p:nvSpPr>
          <p:cNvPr id="15" name="Rectangle 14"/>
          <p:cNvSpPr/>
          <p:nvPr/>
        </p:nvSpPr>
        <p:spPr>
          <a:xfrm>
            <a:off x="5008729" y="4346811"/>
            <a:ext cx="866632" cy="1364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789156" y="5629701"/>
            <a:ext cx="3179929" cy="646331"/>
          </a:xfrm>
          <a:prstGeom prst="rect">
            <a:avLst/>
          </a:prstGeom>
          <a:solidFill>
            <a:srgbClr val="92D050"/>
          </a:solidFill>
          <a:ln>
            <a:solidFill>
              <a:srgbClr val="FF0000"/>
            </a:solidFill>
          </a:ln>
        </p:spPr>
        <p:txBody>
          <a:bodyPr wrap="square" rtlCol="0">
            <a:spAutoFit/>
          </a:bodyPr>
          <a:lstStyle/>
          <a:p>
            <a:r>
              <a:rPr lang="en-US" dirty="0"/>
              <a:t>441 different 3D Printer models</a:t>
            </a:r>
          </a:p>
          <a:p>
            <a:r>
              <a:rPr lang="en-US" dirty="0"/>
              <a:t>(accessed December 9, 2015)</a:t>
            </a:r>
          </a:p>
        </p:txBody>
      </p:sp>
      <p:sp>
        <p:nvSpPr>
          <p:cNvPr id="18" name="Rectangle 17"/>
          <p:cNvSpPr/>
          <p:nvPr/>
        </p:nvSpPr>
        <p:spPr>
          <a:xfrm>
            <a:off x="9869607" y="4935939"/>
            <a:ext cx="523163" cy="147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5" idx="2"/>
            <a:endCxn id="11" idx="0"/>
          </p:cNvCxnSpPr>
          <p:nvPr/>
        </p:nvCxnSpPr>
        <p:spPr>
          <a:xfrm>
            <a:off x="5442045" y="4483289"/>
            <a:ext cx="1190766" cy="4026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6" idx="0"/>
          </p:cNvCxnSpPr>
          <p:nvPr/>
        </p:nvCxnSpPr>
        <p:spPr>
          <a:xfrm>
            <a:off x="10167582" y="5097438"/>
            <a:ext cx="211539" cy="5322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0250" y="3903260"/>
            <a:ext cx="4688006" cy="2308324"/>
          </a:xfrm>
          <a:prstGeom prst="rect">
            <a:avLst/>
          </a:prstGeom>
          <a:noFill/>
        </p:spPr>
        <p:txBody>
          <a:bodyPr wrap="square" rtlCol="0">
            <a:spAutoFit/>
          </a:bodyPr>
          <a:lstStyle/>
          <a:p>
            <a:r>
              <a:rPr lang="en-US" dirty="0"/>
              <a:t>2007 – 1</a:t>
            </a:r>
            <a:r>
              <a:rPr lang="en-US" baseline="30000" dirty="0"/>
              <a:t>st</a:t>
            </a:r>
            <a:r>
              <a:rPr lang="en-US" dirty="0"/>
              <a:t> 3D printing system under $10,000</a:t>
            </a:r>
          </a:p>
          <a:p>
            <a:endParaRPr lang="en-US" dirty="0"/>
          </a:p>
          <a:p>
            <a:r>
              <a:rPr lang="en-US" dirty="0"/>
              <a:t>2012 – few consumer level 3D printers</a:t>
            </a:r>
          </a:p>
          <a:p>
            <a:endParaRPr lang="en-US" dirty="0"/>
          </a:p>
          <a:p>
            <a:r>
              <a:rPr lang="en-US" dirty="0"/>
              <a:t>2015 – 400+ consumer level 3D printers</a:t>
            </a:r>
          </a:p>
          <a:p>
            <a:endParaRPr lang="en-US" dirty="0"/>
          </a:p>
          <a:p>
            <a:r>
              <a:rPr lang="en-US" dirty="0"/>
              <a:t>2016-2017 – Est. 528,952 desktop 3D printers sold</a:t>
            </a:r>
          </a:p>
        </p:txBody>
      </p:sp>
    </p:spTree>
    <p:extLst>
      <p:ext uri="{BB962C8B-B14F-4D97-AF65-F5344CB8AC3E}">
        <p14:creationId xmlns:p14="http://schemas.microsoft.com/office/powerpoint/2010/main" val="280552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5452-3632-4CBC-B128-12B803B7A6A1}"/>
              </a:ext>
            </a:extLst>
          </p:cNvPr>
          <p:cNvSpPr>
            <a:spLocks noGrp="1"/>
          </p:cNvSpPr>
          <p:nvPr>
            <p:ph type="title"/>
          </p:nvPr>
        </p:nvSpPr>
        <p:spPr/>
        <p:txBody>
          <a:bodyPr/>
          <a:lstStyle/>
          <a:p>
            <a:r>
              <a:rPr lang="en-US" dirty="0"/>
              <a:t>3D printing using composite filaments</a:t>
            </a:r>
          </a:p>
        </p:txBody>
      </p:sp>
      <p:pic>
        <p:nvPicPr>
          <p:cNvPr id="6" name="Picture 5">
            <a:extLst>
              <a:ext uri="{FF2B5EF4-FFF2-40B4-BE49-F238E27FC236}">
                <a16:creationId xmlns:a16="http://schemas.microsoft.com/office/drawing/2014/main" id="{C528186A-D7C0-4220-A1EC-2DF96F42F3E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092" t="4801" r="3240" b="4982"/>
          <a:stretch/>
        </p:blipFill>
        <p:spPr>
          <a:xfrm>
            <a:off x="2143397" y="1843697"/>
            <a:ext cx="3203154" cy="2457382"/>
          </a:xfrm>
          <a:prstGeom prst="rect">
            <a:avLst/>
          </a:prstGeom>
        </p:spPr>
      </p:pic>
      <p:pic>
        <p:nvPicPr>
          <p:cNvPr id="7" name="Picture 2" descr="http://cdn3.bigcommerce.com/s-4b4qda9b/products/145/images/1035/White_Filament__32802.1460296081.1280.1280.png?c=2">
            <a:extLst>
              <a:ext uri="{FF2B5EF4-FFF2-40B4-BE49-F238E27FC236}">
                <a16:creationId xmlns:a16="http://schemas.microsoft.com/office/drawing/2014/main" id="{C4A49D6A-31DA-4C27-8D57-A7FB4EFC736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68096" y="1843697"/>
            <a:ext cx="2586444" cy="22454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3E6DE5B-4750-48C0-B312-3DA81A6F5F62}"/>
              </a:ext>
            </a:extLst>
          </p:cNvPr>
          <p:cNvSpPr txBox="1"/>
          <p:nvPr/>
        </p:nvSpPr>
        <p:spPr>
          <a:xfrm>
            <a:off x="6038489" y="2823890"/>
            <a:ext cx="578212" cy="400110"/>
          </a:xfrm>
          <a:prstGeom prst="rect">
            <a:avLst/>
          </a:prstGeom>
          <a:noFill/>
        </p:spPr>
        <p:txBody>
          <a:bodyPr wrap="square" rtlCol="0">
            <a:spAutoFit/>
          </a:bodyPr>
          <a:lstStyle/>
          <a:p>
            <a:r>
              <a:rPr lang="en-US" sz="2000" dirty="0">
                <a:latin typeface="+mn-lt"/>
              </a:rPr>
              <a:t>VS</a:t>
            </a:r>
          </a:p>
        </p:txBody>
      </p:sp>
      <p:sp>
        <p:nvSpPr>
          <p:cNvPr id="9" name="TextBox 8">
            <a:extLst>
              <a:ext uri="{FF2B5EF4-FFF2-40B4-BE49-F238E27FC236}">
                <a16:creationId xmlns:a16="http://schemas.microsoft.com/office/drawing/2014/main" id="{6039671A-3B30-4C3C-9EB7-AA43DDC99E34}"/>
              </a:ext>
            </a:extLst>
          </p:cNvPr>
          <p:cNvSpPr txBox="1"/>
          <p:nvPr/>
        </p:nvSpPr>
        <p:spPr>
          <a:xfrm>
            <a:off x="2321048" y="4254033"/>
            <a:ext cx="2847852" cy="400110"/>
          </a:xfrm>
          <a:prstGeom prst="rect">
            <a:avLst/>
          </a:prstGeom>
          <a:noFill/>
        </p:spPr>
        <p:txBody>
          <a:bodyPr wrap="square" rtlCol="0">
            <a:spAutoFit/>
          </a:bodyPr>
          <a:lstStyle/>
          <a:p>
            <a:pPr algn="ctr"/>
            <a:r>
              <a:rPr lang="en-US" sz="2000" dirty="0">
                <a:latin typeface="+mn-lt"/>
              </a:rPr>
              <a:t>MWCNT loaded ABS</a:t>
            </a:r>
          </a:p>
        </p:txBody>
      </p:sp>
      <p:sp>
        <p:nvSpPr>
          <p:cNvPr id="10" name="TextBox 9">
            <a:extLst>
              <a:ext uri="{FF2B5EF4-FFF2-40B4-BE49-F238E27FC236}">
                <a16:creationId xmlns:a16="http://schemas.microsoft.com/office/drawing/2014/main" id="{6F832C87-C37C-4525-9522-854AA15FC744}"/>
              </a:ext>
            </a:extLst>
          </p:cNvPr>
          <p:cNvSpPr txBox="1"/>
          <p:nvPr/>
        </p:nvSpPr>
        <p:spPr>
          <a:xfrm>
            <a:off x="6905748" y="4279433"/>
            <a:ext cx="2847852" cy="400110"/>
          </a:xfrm>
          <a:prstGeom prst="rect">
            <a:avLst/>
          </a:prstGeom>
          <a:noFill/>
        </p:spPr>
        <p:txBody>
          <a:bodyPr wrap="square" rtlCol="0">
            <a:spAutoFit/>
          </a:bodyPr>
          <a:lstStyle/>
          <a:p>
            <a:pPr algn="ctr"/>
            <a:r>
              <a:rPr lang="en-US" sz="2000" dirty="0">
                <a:latin typeface="+mn-lt"/>
              </a:rPr>
              <a:t>ABS only</a:t>
            </a:r>
          </a:p>
        </p:txBody>
      </p:sp>
      <p:sp>
        <p:nvSpPr>
          <p:cNvPr id="11" name="Content Placeholder 2">
            <a:extLst>
              <a:ext uri="{FF2B5EF4-FFF2-40B4-BE49-F238E27FC236}">
                <a16:creationId xmlns:a16="http://schemas.microsoft.com/office/drawing/2014/main" id="{D0E577E4-0258-476E-97A0-E19C973C904E}"/>
              </a:ext>
            </a:extLst>
          </p:cNvPr>
          <p:cNvSpPr>
            <a:spLocks noGrp="1"/>
          </p:cNvSpPr>
          <p:nvPr>
            <p:ph idx="1"/>
          </p:nvPr>
        </p:nvSpPr>
        <p:spPr>
          <a:xfrm>
            <a:off x="669047" y="4923040"/>
            <a:ext cx="10738884" cy="1828799"/>
          </a:xfrm>
        </p:spPr>
        <p:txBody>
          <a:bodyPr/>
          <a:lstStyle/>
          <a:p>
            <a:pPr lvl="0"/>
            <a:r>
              <a:rPr lang="en-US" sz="2400" dirty="0"/>
              <a:t>In ABS, MWCNTs are employed largely to impart their electrical properties</a:t>
            </a:r>
          </a:p>
          <a:p>
            <a:pPr lvl="0"/>
            <a:r>
              <a:rPr lang="en-US" sz="2400" dirty="0"/>
              <a:t>In-house testing revealed ≈5 % by mass MWCNT loading</a:t>
            </a:r>
          </a:p>
          <a:p>
            <a:pPr lvl="0"/>
            <a:r>
              <a:rPr lang="en-US" sz="2400" dirty="0"/>
              <a:t>Prints under comparable conditions to pristine ABS feedstock</a:t>
            </a:r>
          </a:p>
        </p:txBody>
      </p:sp>
    </p:spTree>
    <p:extLst>
      <p:ext uri="{BB962C8B-B14F-4D97-AF65-F5344CB8AC3E}">
        <p14:creationId xmlns:p14="http://schemas.microsoft.com/office/powerpoint/2010/main" val="112434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CF804-90D8-406A-961D-AC23D3D56246}"/>
              </a:ext>
            </a:extLst>
          </p:cNvPr>
          <p:cNvSpPr>
            <a:spLocks noGrp="1"/>
          </p:cNvSpPr>
          <p:nvPr>
            <p:ph type="title"/>
          </p:nvPr>
        </p:nvSpPr>
        <p:spPr/>
        <p:txBody>
          <a:bodyPr/>
          <a:lstStyle/>
          <a:p>
            <a:r>
              <a:rPr lang="en-US" dirty="0"/>
              <a:t>Research questions</a:t>
            </a:r>
          </a:p>
        </p:txBody>
      </p:sp>
      <p:sp>
        <p:nvSpPr>
          <p:cNvPr id="4" name="Content Placeholder 2">
            <a:extLst>
              <a:ext uri="{FF2B5EF4-FFF2-40B4-BE49-F238E27FC236}">
                <a16:creationId xmlns:a16="http://schemas.microsoft.com/office/drawing/2014/main" id="{16156258-E1BF-438A-85E6-CA0236E0BAE8}"/>
              </a:ext>
            </a:extLst>
          </p:cNvPr>
          <p:cNvSpPr>
            <a:spLocks noGrp="1"/>
          </p:cNvSpPr>
          <p:nvPr>
            <p:ph idx="1"/>
          </p:nvPr>
        </p:nvSpPr>
        <p:spPr>
          <a:xfrm>
            <a:off x="609600" y="1600201"/>
            <a:ext cx="10568763" cy="4353127"/>
          </a:xfrm>
        </p:spPr>
        <p:txBody>
          <a:bodyPr/>
          <a:lstStyle/>
          <a:p>
            <a:r>
              <a:rPr lang="en-US" sz="2400" dirty="0"/>
              <a:t>Are particles being released from 3D printing with MWCNT-ABS filaments?</a:t>
            </a:r>
          </a:p>
          <a:p>
            <a:pPr lvl="1">
              <a:buFont typeface="Wingdings" panose="05000000000000000000" pitchFamily="2" charset="2"/>
              <a:buChar char="Ø"/>
            </a:pPr>
            <a:r>
              <a:rPr lang="en-US" dirty="0"/>
              <a:t>Are released particles of a respirable size fraction?</a:t>
            </a:r>
          </a:p>
          <a:p>
            <a:endParaRPr lang="en-US" sz="2400" dirty="0"/>
          </a:p>
          <a:p>
            <a:r>
              <a:rPr lang="en-US" sz="2400" dirty="0"/>
              <a:t>Can we detect MWCNT release during 3D printing with MWCNT-ABS filaments?</a:t>
            </a:r>
          </a:p>
          <a:p>
            <a:pPr lvl="1">
              <a:buFont typeface="Wingdings" panose="05000000000000000000" pitchFamily="2" charset="2"/>
              <a:buChar char="Ø"/>
            </a:pPr>
            <a:r>
              <a:rPr lang="en-US" dirty="0"/>
              <a:t>If so, how are they released? (bound in polymer vs. free)</a:t>
            </a:r>
          </a:p>
          <a:p>
            <a:pPr marL="0" lvl="1" indent="0">
              <a:buNone/>
            </a:pPr>
            <a:endParaRPr lang="en-US" dirty="0"/>
          </a:p>
          <a:p>
            <a:pPr marL="342900" lvl="1" indent="-342900"/>
            <a:r>
              <a:rPr lang="en-US" dirty="0"/>
              <a:t>What are the important factors related to particle release?</a:t>
            </a:r>
          </a:p>
          <a:p>
            <a:pPr marL="800100" lvl="2" indent="-342900">
              <a:buFont typeface="Wingdings" panose="05000000000000000000" pitchFamily="2" charset="2"/>
              <a:buChar char="Ø"/>
            </a:pPr>
            <a:r>
              <a:rPr lang="en-US" sz="2400" dirty="0"/>
              <a:t>Distance from extruder</a:t>
            </a:r>
          </a:p>
          <a:p>
            <a:pPr marL="800100" lvl="2" indent="-342900">
              <a:buFont typeface="Wingdings" panose="05000000000000000000" pitchFamily="2" charset="2"/>
              <a:buChar char="Ø"/>
            </a:pPr>
            <a:r>
              <a:rPr lang="en-US" sz="2400" dirty="0"/>
              <a:t>Filament storage</a:t>
            </a:r>
          </a:p>
          <a:p>
            <a:pPr marL="800100" lvl="2" indent="-342900">
              <a:buFont typeface="Wingdings" panose="05000000000000000000" pitchFamily="2" charset="2"/>
              <a:buChar char="Ø"/>
            </a:pPr>
            <a:r>
              <a:rPr lang="en-US" sz="2400" dirty="0"/>
              <a:t>Extruder temperature</a:t>
            </a:r>
          </a:p>
          <a:p>
            <a:pPr marL="800100" lvl="2" indent="-342900"/>
            <a:endParaRPr lang="en-US" dirty="0"/>
          </a:p>
        </p:txBody>
      </p:sp>
    </p:spTree>
    <p:extLst>
      <p:ext uri="{BB962C8B-B14F-4D97-AF65-F5344CB8AC3E}">
        <p14:creationId xmlns:p14="http://schemas.microsoft.com/office/powerpoint/2010/main" val="32085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117109"/>
            <a:ext cx="10515600" cy="1325563"/>
          </a:xfrm>
        </p:spPr>
        <p:txBody>
          <a:bodyPr/>
          <a:lstStyle/>
          <a:p>
            <a:r>
              <a:rPr lang="en-US" dirty="0"/>
              <a:t>Model system</a:t>
            </a:r>
          </a:p>
        </p:txBody>
      </p:sp>
      <p:sp>
        <p:nvSpPr>
          <p:cNvPr id="3" name="Content Placeholder 2"/>
          <p:cNvSpPr>
            <a:spLocks noGrp="1"/>
          </p:cNvSpPr>
          <p:nvPr>
            <p:ph idx="1"/>
          </p:nvPr>
        </p:nvSpPr>
        <p:spPr>
          <a:xfrm>
            <a:off x="823913" y="1370323"/>
            <a:ext cx="10772664" cy="1762725"/>
          </a:xfrm>
        </p:spPr>
        <p:txBody>
          <a:bodyPr>
            <a:noAutofit/>
          </a:bodyPr>
          <a:lstStyle/>
          <a:p>
            <a:r>
              <a:rPr lang="en-US" sz="2400" dirty="0"/>
              <a:t>Aerosol measurement from 3D printing process</a:t>
            </a:r>
          </a:p>
          <a:p>
            <a:pPr lvl="1"/>
            <a:r>
              <a:rPr lang="en-US" sz="1800" dirty="0"/>
              <a:t>Filaments with and without MWCNTs</a:t>
            </a:r>
          </a:p>
          <a:p>
            <a:pPr lvl="1"/>
            <a:r>
              <a:rPr lang="en-US" sz="1800" dirty="0"/>
              <a:t>Model system to examine aerosol generation as a function of temperature and intake parameters such as a nozzle location, velocity, size, etc.</a:t>
            </a:r>
          </a:p>
          <a:p>
            <a:pPr lvl="1"/>
            <a:r>
              <a:rPr lang="en-US" sz="1800" dirty="0"/>
              <a:t>Analyze released material with SEM</a:t>
            </a:r>
          </a:p>
        </p:txBody>
      </p:sp>
      <p:pic>
        <p:nvPicPr>
          <p:cNvPr id="13" name="PVA aerosol generation 1 - 250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42938" y="3207161"/>
            <a:ext cx="2955097" cy="2955097"/>
          </a:xfrm>
          <a:prstGeom prst="rect">
            <a:avLst/>
          </a:prstGeom>
        </p:spPr>
      </p:pic>
      <p:grpSp>
        <p:nvGrpSpPr>
          <p:cNvPr id="22" name="Group 21"/>
          <p:cNvGrpSpPr/>
          <p:nvPr/>
        </p:nvGrpSpPr>
        <p:grpSpPr>
          <a:xfrm>
            <a:off x="4307221" y="3508883"/>
            <a:ext cx="2807494" cy="2050255"/>
            <a:chOff x="-171450" y="3629025"/>
            <a:chExt cx="2807494" cy="2050255"/>
          </a:xfrm>
        </p:grpSpPr>
        <p:sp>
          <p:nvSpPr>
            <p:cNvPr id="17" name="Trapezoid 16"/>
            <p:cNvSpPr/>
            <p:nvPr/>
          </p:nvSpPr>
          <p:spPr>
            <a:xfrm>
              <a:off x="-171450" y="5236367"/>
              <a:ext cx="2807494" cy="442913"/>
            </a:xfrm>
            <a:prstGeom prst="trapezoid">
              <a:avLst>
                <a:gd name="adj" fmla="val 123148"/>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flipV="1">
              <a:off x="678657" y="3629025"/>
              <a:ext cx="550069" cy="450057"/>
            </a:xfrm>
            <a:prstGeom prst="trapezoid">
              <a:avLst>
                <a:gd name="adj" fmla="val 51984"/>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28675" y="4086225"/>
              <a:ext cx="507206" cy="1400175"/>
            </a:xfrm>
            <a:custGeom>
              <a:avLst/>
              <a:gdLst>
                <a:gd name="connsiteX0" fmla="*/ 121444 w 507206"/>
                <a:gd name="connsiteY0" fmla="*/ 0 h 1400175"/>
                <a:gd name="connsiteX1" fmla="*/ 135731 w 507206"/>
                <a:gd name="connsiteY1" fmla="*/ 278607 h 1400175"/>
                <a:gd name="connsiteX2" fmla="*/ 142875 w 507206"/>
                <a:gd name="connsiteY2" fmla="*/ 307182 h 1400175"/>
                <a:gd name="connsiteX3" fmla="*/ 157163 w 507206"/>
                <a:gd name="connsiteY3" fmla="*/ 450057 h 1400175"/>
                <a:gd name="connsiteX4" fmla="*/ 171450 w 507206"/>
                <a:gd name="connsiteY4" fmla="*/ 514350 h 1400175"/>
                <a:gd name="connsiteX5" fmla="*/ 185738 w 507206"/>
                <a:gd name="connsiteY5" fmla="*/ 578644 h 1400175"/>
                <a:gd name="connsiteX6" fmla="*/ 200025 w 507206"/>
                <a:gd name="connsiteY6" fmla="*/ 985838 h 1400175"/>
                <a:gd name="connsiteX7" fmla="*/ 207169 w 507206"/>
                <a:gd name="connsiteY7" fmla="*/ 1042988 h 1400175"/>
                <a:gd name="connsiteX8" fmla="*/ 214313 w 507206"/>
                <a:gd name="connsiteY8" fmla="*/ 1071563 h 1400175"/>
                <a:gd name="connsiteX9" fmla="*/ 257175 w 507206"/>
                <a:gd name="connsiteY9" fmla="*/ 1128713 h 1400175"/>
                <a:gd name="connsiteX10" fmla="*/ 271463 w 507206"/>
                <a:gd name="connsiteY10" fmla="*/ 1150144 h 1400175"/>
                <a:gd name="connsiteX11" fmla="*/ 285750 w 507206"/>
                <a:gd name="connsiteY11" fmla="*/ 1185863 h 1400175"/>
                <a:gd name="connsiteX12" fmla="*/ 300038 w 507206"/>
                <a:gd name="connsiteY12" fmla="*/ 1228725 h 1400175"/>
                <a:gd name="connsiteX13" fmla="*/ 292894 w 507206"/>
                <a:gd name="connsiteY13" fmla="*/ 1293019 h 1400175"/>
                <a:gd name="connsiteX14" fmla="*/ 235744 w 507206"/>
                <a:gd name="connsiteY14" fmla="*/ 1350169 h 1400175"/>
                <a:gd name="connsiteX15" fmla="*/ 200025 w 507206"/>
                <a:gd name="connsiteY15" fmla="*/ 1343025 h 1400175"/>
                <a:gd name="connsiteX16" fmla="*/ 171450 w 507206"/>
                <a:gd name="connsiteY16" fmla="*/ 1321594 h 1400175"/>
                <a:gd name="connsiteX17" fmla="*/ 150019 w 507206"/>
                <a:gd name="connsiteY17" fmla="*/ 1307307 h 1400175"/>
                <a:gd name="connsiteX18" fmla="*/ 128588 w 507206"/>
                <a:gd name="connsiteY18" fmla="*/ 1321594 h 1400175"/>
                <a:gd name="connsiteX19" fmla="*/ 142875 w 507206"/>
                <a:gd name="connsiteY19" fmla="*/ 1343025 h 1400175"/>
                <a:gd name="connsiteX20" fmla="*/ 185738 w 507206"/>
                <a:gd name="connsiteY20" fmla="*/ 1378744 h 1400175"/>
                <a:gd name="connsiteX21" fmla="*/ 214313 w 507206"/>
                <a:gd name="connsiteY21" fmla="*/ 1393032 h 1400175"/>
                <a:gd name="connsiteX22" fmla="*/ 242888 w 507206"/>
                <a:gd name="connsiteY22" fmla="*/ 1400175 h 1400175"/>
                <a:gd name="connsiteX23" fmla="*/ 271463 w 507206"/>
                <a:gd name="connsiteY23" fmla="*/ 1393032 h 1400175"/>
                <a:gd name="connsiteX24" fmla="*/ 321469 w 507206"/>
                <a:gd name="connsiteY24" fmla="*/ 1371600 h 1400175"/>
                <a:gd name="connsiteX25" fmla="*/ 350044 w 507206"/>
                <a:gd name="connsiteY25" fmla="*/ 1335882 h 1400175"/>
                <a:gd name="connsiteX26" fmla="*/ 321469 w 507206"/>
                <a:gd name="connsiteY26" fmla="*/ 1314450 h 1400175"/>
                <a:gd name="connsiteX27" fmla="*/ 264319 w 507206"/>
                <a:gd name="connsiteY27" fmla="*/ 1328738 h 1400175"/>
                <a:gd name="connsiteX28" fmla="*/ 250031 w 507206"/>
                <a:gd name="connsiteY28" fmla="*/ 1350169 h 1400175"/>
                <a:gd name="connsiteX29" fmla="*/ 271463 w 507206"/>
                <a:gd name="connsiteY29" fmla="*/ 1371600 h 1400175"/>
                <a:gd name="connsiteX30" fmla="*/ 307181 w 507206"/>
                <a:gd name="connsiteY30" fmla="*/ 1364457 h 1400175"/>
                <a:gd name="connsiteX31" fmla="*/ 350044 w 507206"/>
                <a:gd name="connsiteY31" fmla="*/ 1328738 h 1400175"/>
                <a:gd name="connsiteX32" fmla="*/ 371475 w 507206"/>
                <a:gd name="connsiteY32" fmla="*/ 1314450 h 1400175"/>
                <a:gd name="connsiteX33" fmla="*/ 400050 w 507206"/>
                <a:gd name="connsiteY33" fmla="*/ 1278732 h 1400175"/>
                <a:gd name="connsiteX34" fmla="*/ 335756 w 507206"/>
                <a:gd name="connsiteY34" fmla="*/ 1300163 h 1400175"/>
                <a:gd name="connsiteX35" fmla="*/ 257175 w 507206"/>
                <a:gd name="connsiteY35" fmla="*/ 1343025 h 1400175"/>
                <a:gd name="connsiteX36" fmla="*/ 185738 w 507206"/>
                <a:gd name="connsiteY36" fmla="*/ 1371600 h 1400175"/>
                <a:gd name="connsiteX37" fmla="*/ 114300 w 507206"/>
                <a:gd name="connsiteY37" fmla="*/ 1364457 h 1400175"/>
                <a:gd name="connsiteX38" fmla="*/ 78581 w 507206"/>
                <a:gd name="connsiteY38" fmla="*/ 1357313 h 1400175"/>
                <a:gd name="connsiteX39" fmla="*/ 35719 w 507206"/>
                <a:gd name="connsiteY39" fmla="*/ 1350169 h 1400175"/>
                <a:gd name="connsiteX40" fmla="*/ 0 w 507206"/>
                <a:gd name="connsiteY40" fmla="*/ 1357313 h 1400175"/>
                <a:gd name="connsiteX41" fmla="*/ 35719 w 507206"/>
                <a:gd name="connsiteY41" fmla="*/ 1364457 h 1400175"/>
                <a:gd name="connsiteX42" fmla="*/ 78581 w 507206"/>
                <a:gd name="connsiteY42" fmla="*/ 1371600 h 1400175"/>
                <a:gd name="connsiteX43" fmla="*/ 271463 w 507206"/>
                <a:gd name="connsiteY43" fmla="*/ 1335882 h 1400175"/>
                <a:gd name="connsiteX44" fmla="*/ 328613 w 507206"/>
                <a:gd name="connsiteY44" fmla="*/ 1293019 h 1400175"/>
                <a:gd name="connsiteX45" fmla="*/ 378619 w 507206"/>
                <a:gd name="connsiteY45" fmla="*/ 1271588 h 1400175"/>
                <a:gd name="connsiteX46" fmla="*/ 442913 w 507206"/>
                <a:gd name="connsiteY46" fmla="*/ 1307307 h 1400175"/>
                <a:gd name="connsiteX47" fmla="*/ 485775 w 507206"/>
                <a:gd name="connsiteY47" fmla="*/ 1335882 h 1400175"/>
                <a:gd name="connsiteX48" fmla="*/ 507206 w 507206"/>
                <a:gd name="connsiteY48" fmla="*/ 1350169 h 1400175"/>
                <a:gd name="connsiteX49" fmla="*/ 464344 w 507206"/>
                <a:gd name="connsiteY49" fmla="*/ 1357313 h 1400175"/>
                <a:gd name="connsiteX50" fmla="*/ 342900 w 507206"/>
                <a:gd name="connsiteY50" fmla="*/ 1314450 h 1400175"/>
                <a:gd name="connsiteX51" fmla="*/ 285750 w 507206"/>
                <a:gd name="connsiteY51" fmla="*/ 1307307 h 1400175"/>
                <a:gd name="connsiteX52" fmla="*/ 128588 w 507206"/>
                <a:gd name="connsiteY52" fmla="*/ 1278732 h 1400175"/>
                <a:gd name="connsiteX53" fmla="*/ 78581 w 507206"/>
                <a:gd name="connsiteY53" fmla="*/ 1293019 h 1400175"/>
                <a:gd name="connsiteX54" fmla="*/ 64294 w 507206"/>
                <a:gd name="connsiteY54" fmla="*/ 1314450 h 1400175"/>
                <a:gd name="connsiteX55" fmla="*/ 164306 w 507206"/>
                <a:gd name="connsiteY55" fmla="*/ 1357313 h 1400175"/>
                <a:gd name="connsiteX56" fmla="*/ 292894 w 507206"/>
                <a:gd name="connsiteY56" fmla="*/ 1350169 h 1400175"/>
                <a:gd name="connsiteX57" fmla="*/ 314325 w 507206"/>
                <a:gd name="connsiteY57" fmla="*/ 1343025 h 1400175"/>
                <a:gd name="connsiteX58" fmla="*/ 350044 w 507206"/>
                <a:gd name="connsiteY58" fmla="*/ 1328738 h 1400175"/>
                <a:gd name="connsiteX59" fmla="*/ 378619 w 507206"/>
                <a:gd name="connsiteY59" fmla="*/ 1307307 h 1400175"/>
                <a:gd name="connsiteX60" fmla="*/ 407194 w 507206"/>
                <a:gd name="connsiteY60" fmla="*/ 1300163 h 1400175"/>
                <a:gd name="connsiteX61" fmla="*/ 421481 w 507206"/>
                <a:gd name="connsiteY61" fmla="*/ 1293019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07206" h="1400175">
                  <a:moveTo>
                    <a:pt x="121444" y="0"/>
                  </a:moveTo>
                  <a:cubicBezTo>
                    <a:pt x="125135" y="121798"/>
                    <a:pt x="116382" y="181857"/>
                    <a:pt x="135731" y="278607"/>
                  </a:cubicBezTo>
                  <a:cubicBezTo>
                    <a:pt x="137656" y="288235"/>
                    <a:pt x="140494" y="297657"/>
                    <a:pt x="142875" y="307182"/>
                  </a:cubicBezTo>
                  <a:cubicBezTo>
                    <a:pt x="145843" y="339834"/>
                    <a:pt x="152138" y="414883"/>
                    <a:pt x="157163" y="450057"/>
                  </a:cubicBezTo>
                  <a:cubicBezTo>
                    <a:pt x="161473" y="480231"/>
                    <a:pt x="165209" y="486264"/>
                    <a:pt x="171450" y="514350"/>
                  </a:cubicBezTo>
                  <a:cubicBezTo>
                    <a:pt x="189589" y="595973"/>
                    <a:pt x="168315" y="508956"/>
                    <a:pt x="185738" y="578644"/>
                  </a:cubicBezTo>
                  <a:cubicBezTo>
                    <a:pt x="192004" y="879420"/>
                    <a:pt x="180506" y="819930"/>
                    <a:pt x="200025" y="985838"/>
                  </a:cubicBezTo>
                  <a:cubicBezTo>
                    <a:pt x="202268" y="1004905"/>
                    <a:pt x="204013" y="1024051"/>
                    <a:pt x="207169" y="1042988"/>
                  </a:cubicBezTo>
                  <a:cubicBezTo>
                    <a:pt x="208783" y="1052673"/>
                    <a:pt x="209366" y="1063082"/>
                    <a:pt x="214313" y="1071563"/>
                  </a:cubicBezTo>
                  <a:cubicBezTo>
                    <a:pt x="226311" y="1092132"/>
                    <a:pt x="243966" y="1108900"/>
                    <a:pt x="257175" y="1128713"/>
                  </a:cubicBezTo>
                  <a:cubicBezTo>
                    <a:pt x="261938" y="1135857"/>
                    <a:pt x="267623" y="1142465"/>
                    <a:pt x="271463" y="1150144"/>
                  </a:cubicBezTo>
                  <a:cubicBezTo>
                    <a:pt x="277198" y="1161614"/>
                    <a:pt x="281368" y="1173812"/>
                    <a:pt x="285750" y="1185863"/>
                  </a:cubicBezTo>
                  <a:cubicBezTo>
                    <a:pt x="290897" y="1200017"/>
                    <a:pt x="300038" y="1228725"/>
                    <a:pt x="300038" y="1228725"/>
                  </a:cubicBezTo>
                  <a:cubicBezTo>
                    <a:pt x="297657" y="1250156"/>
                    <a:pt x="302983" y="1273962"/>
                    <a:pt x="292894" y="1293019"/>
                  </a:cubicBezTo>
                  <a:cubicBezTo>
                    <a:pt x="280289" y="1316829"/>
                    <a:pt x="235744" y="1350169"/>
                    <a:pt x="235744" y="1350169"/>
                  </a:cubicBezTo>
                  <a:cubicBezTo>
                    <a:pt x="223838" y="1347788"/>
                    <a:pt x="211121" y="1347956"/>
                    <a:pt x="200025" y="1343025"/>
                  </a:cubicBezTo>
                  <a:cubicBezTo>
                    <a:pt x="189145" y="1338189"/>
                    <a:pt x="181139" y="1328514"/>
                    <a:pt x="171450" y="1321594"/>
                  </a:cubicBezTo>
                  <a:cubicBezTo>
                    <a:pt x="164464" y="1316604"/>
                    <a:pt x="157163" y="1312069"/>
                    <a:pt x="150019" y="1307307"/>
                  </a:cubicBezTo>
                  <a:cubicBezTo>
                    <a:pt x="142875" y="1312069"/>
                    <a:pt x="130272" y="1313175"/>
                    <a:pt x="128588" y="1321594"/>
                  </a:cubicBezTo>
                  <a:cubicBezTo>
                    <a:pt x="126904" y="1330013"/>
                    <a:pt x="137379" y="1336429"/>
                    <a:pt x="142875" y="1343025"/>
                  </a:cubicBezTo>
                  <a:cubicBezTo>
                    <a:pt x="156310" y="1359148"/>
                    <a:pt x="167854" y="1368525"/>
                    <a:pt x="185738" y="1378744"/>
                  </a:cubicBezTo>
                  <a:cubicBezTo>
                    <a:pt x="194984" y="1384027"/>
                    <a:pt x="204342" y="1389293"/>
                    <a:pt x="214313" y="1393032"/>
                  </a:cubicBezTo>
                  <a:cubicBezTo>
                    <a:pt x="223506" y="1396479"/>
                    <a:pt x="233363" y="1397794"/>
                    <a:pt x="242888" y="1400175"/>
                  </a:cubicBezTo>
                  <a:cubicBezTo>
                    <a:pt x="252413" y="1397794"/>
                    <a:pt x="262439" y="1396900"/>
                    <a:pt x="271463" y="1393032"/>
                  </a:cubicBezTo>
                  <a:cubicBezTo>
                    <a:pt x="340538" y="1363429"/>
                    <a:pt x="239423" y="1392112"/>
                    <a:pt x="321469" y="1371600"/>
                  </a:cubicBezTo>
                  <a:cubicBezTo>
                    <a:pt x="328089" y="1367187"/>
                    <a:pt x="358670" y="1353135"/>
                    <a:pt x="350044" y="1335882"/>
                  </a:cubicBezTo>
                  <a:cubicBezTo>
                    <a:pt x="344719" y="1325233"/>
                    <a:pt x="330994" y="1321594"/>
                    <a:pt x="321469" y="1314450"/>
                  </a:cubicBezTo>
                  <a:cubicBezTo>
                    <a:pt x="302419" y="1319213"/>
                    <a:pt x="281882" y="1319956"/>
                    <a:pt x="264319" y="1328738"/>
                  </a:cubicBezTo>
                  <a:cubicBezTo>
                    <a:pt x="256640" y="1332578"/>
                    <a:pt x="248619" y="1341700"/>
                    <a:pt x="250031" y="1350169"/>
                  </a:cubicBezTo>
                  <a:cubicBezTo>
                    <a:pt x="251692" y="1360134"/>
                    <a:pt x="264319" y="1364456"/>
                    <a:pt x="271463" y="1371600"/>
                  </a:cubicBezTo>
                  <a:cubicBezTo>
                    <a:pt x="283369" y="1369219"/>
                    <a:pt x="295812" y="1368720"/>
                    <a:pt x="307181" y="1364457"/>
                  </a:cubicBezTo>
                  <a:cubicBezTo>
                    <a:pt x="326530" y="1357201"/>
                    <a:pt x="334883" y="1341372"/>
                    <a:pt x="350044" y="1328738"/>
                  </a:cubicBezTo>
                  <a:cubicBezTo>
                    <a:pt x="356640" y="1323241"/>
                    <a:pt x="365404" y="1320521"/>
                    <a:pt x="371475" y="1314450"/>
                  </a:cubicBezTo>
                  <a:cubicBezTo>
                    <a:pt x="382256" y="1303669"/>
                    <a:pt x="414207" y="1284394"/>
                    <a:pt x="400050" y="1278732"/>
                  </a:cubicBezTo>
                  <a:cubicBezTo>
                    <a:pt x="379075" y="1270342"/>
                    <a:pt x="356841" y="1292054"/>
                    <a:pt x="335756" y="1300163"/>
                  </a:cubicBezTo>
                  <a:cubicBezTo>
                    <a:pt x="312848" y="1308974"/>
                    <a:pt x="275255" y="1334517"/>
                    <a:pt x="257175" y="1343025"/>
                  </a:cubicBezTo>
                  <a:cubicBezTo>
                    <a:pt x="233969" y="1353945"/>
                    <a:pt x="185738" y="1371600"/>
                    <a:pt x="185738" y="1371600"/>
                  </a:cubicBezTo>
                  <a:cubicBezTo>
                    <a:pt x="161925" y="1369219"/>
                    <a:pt x="138021" y="1367620"/>
                    <a:pt x="114300" y="1364457"/>
                  </a:cubicBezTo>
                  <a:cubicBezTo>
                    <a:pt x="102264" y="1362852"/>
                    <a:pt x="90527" y="1359485"/>
                    <a:pt x="78581" y="1357313"/>
                  </a:cubicBezTo>
                  <a:cubicBezTo>
                    <a:pt x="64330" y="1354722"/>
                    <a:pt x="50006" y="1352550"/>
                    <a:pt x="35719" y="1350169"/>
                  </a:cubicBezTo>
                  <a:cubicBezTo>
                    <a:pt x="23813" y="1352550"/>
                    <a:pt x="0" y="1345171"/>
                    <a:pt x="0" y="1357313"/>
                  </a:cubicBezTo>
                  <a:cubicBezTo>
                    <a:pt x="0" y="1369455"/>
                    <a:pt x="23773" y="1362285"/>
                    <a:pt x="35719" y="1364457"/>
                  </a:cubicBezTo>
                  <a:cubicBezTo>
                    <a:pt x="49970" y="1367048"/>
                    <a:pt x="64294" y="1369219"/>
                    <a:pt x="78581" y="1371600"/>
                  </a:cubicBezTo>
                  <a:cubicBezTo>
                    <a:pt x="177956" y="1364503"/>
                    <a:pt x="178575" y="1372006"/>
                    <a:pt x="271463" y="1335882"/>
                  </a:cubicBezTo>
                  <a:cubicBezTo>
                    <a:pt x="324756" y="1315157"/>
                    <a:pt x="290878" y="1319972"/>
                    <a:pt x="328613" y="1293019"/>
                  </a:cubicBezTo>
                  <a:cubicBezTo>
                    <a:pt x="344060" y="1281986"/>
                    <a:pt x="361131" y="1277418"/>
                    <a:pt x="378619" y="1271588"/>
                  </a:cubicBezTo>
                  <a:cubicBezTo>
                    <a:pt x="454975" y="1297039"/>
                    <a:pt x="394793" y="1269880"/>
                    <a:pt x="442913" y="1307307"/>
                  </a:cubicBezTo>
                  <a:cubicBezTo>
                    <a:pt x="456467" y="1317849"/>
                    <a:pt x="471488" y="1326357"/>
                    <a:pt x="485775" y="1335882"/>
                  </a:cubicBezTo>
                  <a:lnTo>
                    <a:pt x="507206" y="1350169"/>
                  </a:lnTo>
                  <a:cubicBezTo>
                    <a:pt x="492919" y="1352550"/>
                    <a:pt x="478828" y="1357313"/>
                    <a:pt x="464344" y="1357313"/>
                  </a:cubicBezTo>
                  <a:cubicBezTo>
                    <a:pt x="427534" y="1357313"/>
                    <a:pt x="365224" y="1321147"/>
                    <a:pt x="342900" y="1314450"/>
                  </a:cubicBezTo>
                  <a:cubicBezTo>
                    <a:pt x="324511" y="1308933"/>
                    <a:pt x="304800" y="1309688"/>
                    <a:pt x="285750" y="1307307"/>
                  </a:cubicBezTo>
                  <a:cubicBezTo>
                    <a:pt x="240573" y="1296012"/>
                    <a:pt x="177526" y="1275853"/>
                    <a:pt x="128588" y="1278732"/>
                  </a:cubicBezTo>
                  <a:cubicBezTo>
                    <a:pt x="111282" y="1279750"/>
                    <a:pt x="95250" y="1288257"/>
                    <a:pt x="78581" y="1293019"/>
                  </a:cubicBezTo>
                  <a:cubicBezTo>
                    <a:pt x="73819" y="1300163"/>
                    <a:pt x="58707" y="1307931"/>
                    <a:pt x="64294" y="1314450"/>
                  </a:cubicBezTo>
                  <a:cubicBezTo>
                    <a:pt x="78417" y="1330927"/>
                    <a:pt x="141188" y="1349607"/>
                    <a:pt x="164306" y="1357313"/>
                  </a:cubicBezTo>
                  <a:cubicBezTo>
                    <a:pt x="207169" y="1354932"/>
                    <a:pt x="250159" y="1354239"/>
                    <a:pt x="292894" y="1350169"/>
                  </a:cubicBezTo>
                  <a:cubicBezTo>
                    <a:pt x="300390" y="1349455"/>
                    <a:pt x="307274" y="1345669"/>
                    <a:pt x="314325" y="1343025"/>
                  </a:cubicBezTo>
                  <a:cubicBezTo>
                    <a:pt x="326332" y="1338522"/>
                    <a:pt x="338834" y="1334965"/>
                    <a:pt x="350044" y="1328738"/>
                  </a:cubicBezTo>
                  <a:cubicBezTo>
                    <a:pt x="360452" y="1322956"/>
                    <a:pt x="367970" y="1312632"/>
                    <a:pt x="378619" y="1307307"/>
                  </a:cubicBezTo>
                  <a:cubicBezTo>
                    <a:pt x="387401" y="1302916"/>
                    <a:pt x="397880" y="1303268"/>
                    <a:pt x="407194" y="1300163"/>
                  </a:cubicBezTo>
                  <a:cubicBezTo>
                    <a:pt x="412245" y="1298479"/>
                    <a:pt x="416719" y="1295400"/>
                    <a:pt x="421481" y="129301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64444" y="4293394"/>
              <a:ext cx="771525" cy="9286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218" y="3721507"/>
              <a:ext cx="699230" cy="307777"/>
            </a:xfrm>
            <a:prstGeom prst="rect">
              <a:avLst/>
            </a:prstGeom>
            <a:noFill/>
          </p:spPr>
          <p:txBody>
            <a:bodyPr wrap="none" rtlCol="0">
              <a:spAutoFit/>
            </a:bodyPr>
            <a:lstStyle/>
            <a:p>
              <a:r>
                <a:rPr lang="en-US" sz="1400" dirty="0">
                  <a:latin typeface="+mn-lt"/>
                </a:rPr>
                <a:t>nozzle</a:t>
              </a:r>
            </a:p>
          </p:txBody>
        </p:sp>
        <p:sp>
          <p:nvSpPr>
            <p:cNvPr id="20" name="TextBox 19"/>
            <p:cNvSpPr txBox="1"/>
            <p:nvPr/>
          </p:nvSpPr>
          <p:spPr>
            <a:xfrm>
              <a:off x="50007" y="5343526"/>
              <a:ext cx="609462" cy="307777"/>
            </a:xfrm>
            <a:prstGeom prst="rect">
              <a:avLst/>
            </a:prstGeom>
            <a:noFill/>
          </p:spPr>
          <p:txBody>
            <a:bodyPr wrap="none" rtlCol="0">
              <a:spAutoFit/>
            </a:bodyPr>
            <a:lstStyle/>
            <a:p>
              <a:r>
                <a:rPr lang="en-US" sz="1400" dirty="0">
                  <a:latin typeface="+mj-lt"/>
                </a:rPr>
                <a:t>stage</a:t>
              </a:r>
            </a:p>
          </p:txBody>
        </p:sp>
        <p:sp>
          <p:nvSpPr>
            <p:cNvPr id="21" name="TextBox 20"/>
            <p:cNvSpPr txBox="1"/>
            <p:nvPr/>
          </p:nvSpPr>
          <p:spPr>
            <a:xfrm>
              <a:off x="1485237" y="4367269"/>
              <a:ext cx="806963" cy="738664"/>
            </a:xfrm>
            <a:prstGeom prst="rect">
              <a:avLst/>
            </a:prstGeom>
            <a:noFill/>
          </p:spPr>
          <p:txBody>
            <a:bodyPr wrap="square" rtlCol="0">
              <a:spAutoFit/>
            </a:bodyPr>
            <a:lstStyle/>
            <a:p>
              <a:r>
                <a:rPr lang="en-US" sz="1400" dirty="0">
                  <a:latin typeface="+mn-lt"/>
                </a:rPr>
                <a:t>aerosol intake nozzle</a:t>
              </a:r>
            </a:p>
          </p:txBody>
        </p:sp>
      </p:grpSp>
      <p:sp>
        <p:nvSpPr>
          <p:cNvPr id="24" name="TextBox 23"/>
          <p:cNvSpPr txBox="1"/>
          <p:nvPr/>
        </p:nvSpPr>
        <p:spPr>
          <a:xfrm>
            <a:off x="687388" y="5626480"/>
            <a:ext cx="2239587" cy="461665"/>
          </a:xfrm>
          <a:prstGeom prst="rect">
            <a:avLst/>
          </a:prstGeom>
          <a:solidFill>
            <a:schemeClr val="tx1"/>
          </a:solidFill>
        </p:spPr>
        <p:txBody>
          <a:bodyPr wrap="none" rtlCol="0">
            <a:spAutoFit/>
          </a:bodyPr>
          <a:lstStyle/>
          <a:p>
            <a:r>
              <a:rPr lang="en-US" sz="1200" dirty="0">
                <a:solidFill>
                  <a:schemeClr val="bg1"/>
                </a:solidFill>
              </a:rPr>
              <a:t>PVA aerosol generation at 250 °C</a:t>
            </a:r>
          </a:p>
          <a:p>
            <a:r>
              <a:rPr lang="en-US" sz="1200" dirty="0">
                <a:solidFill>
                  <a:schemeClr val="bg1"/>
                </a:solidFill>
              </a:rPr>
              <a:t>Matt Staymates</a:t>
            </a:r>
          </a:p>
        </p:txBody>
      </p:sp>
      <p:pic>
        <p:nvPicPr>
          <p:cNvPr id="18" name="Picture 17">
            <a:extLst>
              <a:ext uri="{FF2B5EF4-FFF2-40B4-BE49-F238E27FC236}">
                <a16:creationId xmlns:a16="http://schemas.microsoft.com/office/drawing/2014/main" id="{8A1378C8-E2EC-4783-9ECD-25395407C197}"/>
              </a:ext>
            </a:extLst>
          </p:cNvPr>
          <p:cNvPicPr>
            <a:picLocks noChangeAspect="1"/>
          </p:cNvPicPr>
          <p:nvPr/>
        </p:nvPicPr>
        <p:blipFill>
          <a:blip r:embed="rId6"/>
          <a:stretch>
            <a:fillRect/>
          </a:stretch>
        </p:blipFill>
        <p:spPr>
          <a:xfrm>
            <a:off x="7373845" y="2890336"/>
            <a:ext cx="4542277" cy="3114705"/>
          </a:xfrm>
          <a:prstGeom prst="rect">
            <a:avLst/>
          </a:prstGeom>
        </p:spPr>
      </p:pic>
    </p:spTree>
    <p:extLst>
      <p:ext uri="{BB962C8B-B14F-4D97-AF65-F5344CB8AC3E}">
        <p14:creationId xmlns:p14="http://schemas.microsoft.com/office/powerpoint/2010/main" val="11905338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fill="hold" display="0">
                  <p:stCondLst>
                    <p:cond delay="indefinite"/>
                  </p:stCondLst>
                </p:cTn>
                <p:tgtEl>
                  <p:spTgt spid="1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F26CB3-6320-4B37-9BE6-B10BF8365465}"/>
              </a:ext>
            </a:extLst>
          </p:cNvPr>
          <p:cNvPicPr>
            <a:picLocks noChangeAspect="1"/>
          </p:cNvPicPr>
          <p:nvPr/>
        </p:nvPicPr>
        <p:blipFill rotWithShape="1">
          <a:blip r:embed="rId2"/>
          <a:srcRect t="729"/>
          <a:stretch/>
        </p:blipFill>
        <p:spPr>
          <a:xfrm>
            <a:off x="5071804" y="2517081"/>
            <a:ext cx="4906245" cy="4167620"/>
          </a:xfrm>
          <a:prstGeom prst="rect">
            <a:avLst/>
          </a:prstGeom>
          <a:ln>
            <a:solidFill>
              <a:schemeClr val="bg1"/>
            </a:solidFill>
          </a:ln>
        </p:spPr>
      </p:pic>
      <p:sp>
        <p:nvSpPr>
          <p:cNvPr id="2" name="Title 1">
            <a:extLst>
              <a:ext uri="{FF2B5EF4-FFF2-40B4-BE49-F238E27FC236}">
                <a16:creationId xmlns:a16="http://schemas.microsoft.com/office/drawing/2014/main" id="{A37E9738-ED97-4066-9132-0B8093AD344A}"/>
              </a:ext>
            </a:extLst>
          </p:cNvPr>
          <p:cNvSpPr>
            <a:spLocks noGrp="1"/>
          </p:cNvSpPr>
          <p:nvPr>
            <p:ph type="title"/>
          </p:nvPr>
        </p:nvSpPr>
        <p:spPr>
          <a:xfrm>
            <a:off x="838200" y="365125"/>
            <a:ext cx="10515600" cy="1325563"/>
          </a:xfrm>
        </p:spPr>
        <p:txBody>
          <a:bodyPr/>
          <a:lstStyle/>
          <a:p>
            <a:r>
              <a:rPr lang="en-US" dirty="0"/>
              <a:t>Observations from the model system</a:t>
            </a:r>
          </a:p>
        </p:txBody>
      </p:sp>
      <p:pic>
        <p:nvPicPr>
          <p:cNvPr id="4" name="Picture 3">
            <a:extLst>
              <a:ext uri="{FF2B5EF4-FFF2-40B4-BE49-F238E27FC236}">
                <a16:creationId xmlns:a16="http://schemas.microsoft.com/office/drawing/2014/main" id="{2C38243C-B397-4D36-B7B8-82D198231B12}"/>
              </a:ext>
            </a:extLst>
          </p:cNvPr>
          <p:cNvPicPr>
            <a:picLocks noChangeAspect="1"/>
          </p:cNvPicPr>
          <p:nvPr/>
        </p:nvPicPr>
        <p:blipFill rotWithShape="1">
          <a:blip r:embed="rId3"/>
          <a:srcRect t="1123"/>
          <a:stretch/>
        </p:blipFill>
        <p:spPr>
          <a:xfrm>
            <a:off x="1261419" y="1517515"/>
            <a:ext cx="4298025" cy="4280170"/>
          </a:xfrm>
          <a:prstGeom prst="rect">
            <a:avLst/>
          </a:prstGeom>
          <a:ln>
            <a:solidFill>
              <a:schemeClr val="bg1"/>
            </a:solidFill>
          </a:ln>
        </p:spPr>
      </p:pic>
      <p:pic>
        <p:nvPicPr>
          <p:cNvPr id="5" name="Picture 4">
            <a:extLst>
              <a:ext uri="{FF2B5EF4-FFF2-40B4-BE49-F238E27FC236}">
                <a16:creationId xmlns:a16="http://schemas.microsoft.com/office/drawing/2014/main" id="{15F0F0A2-0DEE-4CF4-80DA-9EAD40EE907B}"/>
              </a:ext>
            </a:extLst>
          </p:cNvPr>
          <p:cNvPicPr>
            <a:picLocks noChangeAspect="1"/>
          </p:cNvPicPr>
          <p:nvPr/>
        </p:nvPicPr>
        <p:blipFill rotWithShape="1">
          <a:blip r:embed="rId4"/>
          <a:srcRect l="2414" t="2801" r="3658"/>
          <a:stretch/>
        </p:blipFill>
        <p:spPr>
          <a:xfrm>
            <a:off x="9097839" y="1387115"/>
            <a:ext cx="2969126" cy="3095321"/>
          </a:xfrm>
          <a:prstGeom prst="rect">
            <a:avLst/>
          </a:prstGeom>
          <a:ln>
            <a:solidFill>
              <a:schemeClr val="bg1"/>
            </a:solidFill>
          </a:ln>
        </p:spPr>
      </p:pic>
    </p:spTree>
    <p:extLst>
      <p:ext uri="{BB962C8B-B14F-4D97-AF65-F5344CB8AC3E}">
        <p14:creationId xmlns:p14="http://schemas.microsoft.com/office/powerpoint/2010/main" val="14360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D909-83C7-4F8E-82AA-32ED0E7C71B2}"/>
              </a:ext>
            </a:extLst>
          </p:cNvPr>
          <p:cNvSpPr>
            <a:spLocks noGrp="1"/>
          </p:cNvSpPr>
          <p:nvPr>
            <p:ph type="title"/>
          </p:nvPr>
        </p:nvSpPr>
        <p:spPr/>
        <p:txBody>
          <a:bodyPr/>
          <a:lstStyle/>
          <a:p>
            <a:r>
              <a:rPr lang="en-US" dirty="0"/>
              <a:t>Fractional factorial experimental design</a:t>
            </a:r>
          </a:p>
        </p:txBody>
      </p:sp>
      <p:graphicFrame>
        <p:nvGraphicFramePr>
          <p:cNvPr id="7" name="Table 6">
            <a:extLst>
              <a:ext uri="{FF2B5EF4-FFF2-40B4-BE49-F238E27FC236}">
                <a16:creationId xmlns:a16="http://schemas.microsoft.com/office/drawing/2014/main" id="{DB0F3CF6-0BD5-45E1-B6AF-20FC400F14AE}"/>
              </a:ext>
            </a:extLst>
          </p:cNvPr>
          <p:cNvGraphicFramePr>
            <a:graphicFrameLocks noGrp="1"/>
          </p:cNvGraphicFramePr>
          <p:nvPr>
            <p:extLst>
              <p:ext uri="{D42A27DB-BD31-4B8C-83A1-F6EECF244321}">
                <p14:modId xmlns:p14="http://schemas.microsoft.com/office/powerpoint/2010/main" val="2839868115"/>
              </p:ext>
            </p:extLst>
          </p:nvPr>
        </p:nvGraphicFramePr>
        <p:xfrm>
          <a:off x="1273215" y="1388059"/>
          <a:ext cx="8856068" cy="4081881"/>
        </p:xfrm>
        <a:graphic>
          <a:graphicData uri="http://schemas.openxmlformats.org/drawingml/2006/table">
            <a:tbl>
              <a:tblPr firstRow="1" bandRow="1">
                <a:tableStyleId>{21E4AEA4-8DFA-4A89-87EB-49C32662AFE0}</a:tableStyleId>
              </a:tblPr>
              <a:tblGrid>
                <a:gridCol w="3342314">
                  <a:extLst>
                    <a:ext uri="{9D8B030D-6E8A-4147-A177-3AD203B41FA5}">
                      <a16:colId xmlns:a16="http://schemas.microsoft.com/office/drawing/2014/main" val="2427726660"/>
                    </a:ext>
                  </a:extLst>
                </a:gridCol>
                <a:gridCol w="1494462">
                  <a:extLst>
                    <a:ext uri="{9D8B030D-6E8A-4147-A177-3AD203B41FA5}">
                      <a16:colId xmlns:a16="http://schemas.microsoft.com/office/drawing/2014/main" val="4024745073"/>
                    </a:ext>
                  </a:extLst>
                </a:gridCol>
                <a:gridCol w="4019292">
                  <a:extLst>
                    <a:ext uri="{9D8B030D-6E8A-4147-A177-3AD203B41FA5}">
                      <a16:colId xmlns:a16="http://schemas.microsoft.com/office/drawing/2014/main" val="1823432906"/>
                    </a:ext>
                  </a:extLst>
                </a:gridCol>
              </a:tblGrid>
              <a:tr h="335964">
                <a:tc>
                  <a:txBody>
                    <a:bodyPr/>
                    <a:lstStyle/>
                    <a:p>
                      <a:r>
                        <a:rPr lang="en-US" dirty="0"/>
                        <a:t>Factor</a:t>
                      </a:r>
                    </a:p>
                  </a:txBody>
                  <a:tcPr/>
                </a:tc>
                <a:tc>
                  <a:txBody>
                    <a:bodyPr/>
                    <a:lstStyle/>
                    <a:p>
                      <a:r>
                        <a:rPr lang="en-US" dirty="0"/>
                        <a:t>Level</a:t>
                      </a:r>
                    </a:p>
                  </a:txBody>
                  <a:tcPr/>
                </a:tc>
                <a:tc>
                  <a:txBody>
                    <a:bodyPr/>
                    <a:lstStyle/>
                    <a:p>
                      <a:r>
                        <a:rPr lang="en-US" dirty="0"/>
                        <a:t>Value</a:t>
                      </a:r>
                    </a:p>
                  </a:txBody>
                  <a:tcPr/>
                </a:tc>
                <a:extLst>
                  <a:ext uri="{0D108BD9-81ED-4DB2-BD59-A6C34878D82A}">
                    <a16:rowId xmlns:a16="http://schemas.microsoft.com/office/drawing/2014/main" val="260763300"/>
                  </a:ext>
                </a:extLst>
              </a:tr>
              <a:tr h="335964">
                <a:tc rowSpan="2">
                  <a:txBody>
                    <a:bodyPr/>
                    <a:lstStyle/>
                    <a:p>
                      <a:r>
                        <a:rPr lang="en-US" dirty="0"/>
                        <a:t>X1: Printer Model</a:t>
                      </a:r>
                    </a:p>
                  </a:txBody>
                  <a:tcPr/>
                </a:tc>
                <a:tc>
                  <a:txBody>
                    <a:bodyPr/>
                    <a:lstStyle/>
                    <a:p>
                      <a:r>
                        <a:rPr lang="en-US" dirty="0"/>
                        <a:t>1</a:t>
                      </a:r>
                    </a:p>
                  </a:txBody>
                  <a:tcPr/>
                </a:tc>
                <a:tc>
                  <a:txBody>
                    <a:bodyPr/>
                    <a:lstStyle/>
                    <a:p>
                      <a:r>
                        <a:rPr lang="en-US" dirty="0"/>
                        <a:t>Model 1</a:t>
                      </a:r>
                    </a:p>
                  </a:txBody>
                  <a:tcPr/>
                </a:tc>
                <a:extLst>
                  <a:ext uri="{0D108BD9-81ED-4DB2-BD59-A6C34878D82A}">
                    <a16:rowId xmlns:a16="http://schemas.microsoft.com/office/drawing/2014/main" val="2594993644"/>
                  </a:ext>
                </a:extLst>
              </a:tr>
              <a:tr h="335964">
                <a:tc vMerge="1">
                  <a:txBody>
                    <a:bodyPr/>
                    <a:lstStyle/>
                    <a:p>
                      <a:endParaRPr lang="en-US"/>
                    </a:p>
                  </a:txBody>
                  <a:tcPr/>
                </a:tc>
                <a:tc>
                  <a:txBody>
                    <a:bodyPr/>
                    <a:lstStyle/>
                    <a:p>
                      <a:r>
                        <a:rPr lang="en-US" dirty="0"/>
                        <a:t>2</a:t>
                      </a:r>
                    </a:p>
                  </a:txBody>
                  <a:tcPr/>
                </a:tc>
                <a:tc>
                  <a:txBody>
                    <a:bodyPr/>
                    <a:lstStyle/>
                    <a:p>
                      <a:r>
                        <a:rPr lang="en-US" dirty="0"/>
                        <a:t>Model 2</a:t>
                      </a:r>
                    </a:p>
                  </a:txBody>
                  <a:tcPr/>
                </a:tc>
                <a:extLst>
                  <a:ext uri="{0D108BD9-81ED-4DB2-BD59-A6C34878D82A}">
                    <a16:rowId xmlns:a16="http://schemas.microsoft.com/office/drawing/2014/main" val="518006658"/>
                  </a:ext>
                </a:extLst>
              </a:tr>
              <a:tr h="335964">
                <a:tc rowSpan="2">
                  <a:txBody>
                    <a:bodyPr/>
                    <a:lstStyle/>
                    <a:p>
                      <a:r>
                        <a:rPr lang="en-US" dirty="0"/>
                        <a:t>X2: MWCNT Concentration</a:t>
                      </a:r>
                    </a:p>
                  </a:txBody>
                  <a:tcPr/>
                </a:tc>
                <a:tc>
                  <a:txBody>
                    <a:bodyPr/>
                    <a:lstStyle/>
                    <a:p>
                      <a:r>
                        <a:rPr lang="en-US" dirty="0"/>
                        <a:t>1</a:t>
                      </a:r>
                    </a:p>
                  </a:txBody>
                  <a:tcPr/>
                </a:tc>
                <a:tc>
                  <a:txBody>
                    <a:bodyPr/>
                    <a:lstStyle/>
                    <a:p>
                      <a:r>
                        <a:rPr lang="en-US" dirty="0"/>
                        <a:t>Neat</a:t>
                      </a:r>
                    </a:p>
                  </a:txBody>
                  <a:tcPr/>
                </a:tc>
                <a:extLst>
                  <a:ext uri="{0D108BD9-81ED-4DB2-BD59-A6C34878D82A}">
                    <a16:rowId xmlns:a16="http://schemas.microsoft.com/office/drawing/2014/main" val="2034535053"/>
                  </a:ext>
                </a:extLst>
              </a:tr>
              <a:tr h="335964">
                <a:tc vMerge="1">
                  <a:txBody>
                    <a:bodyPr/>
                    <a:lstStyle/>
                    <a:p>
                      <a:endParaRPr lang="en-US"/>
                    </a:p>
                  </a:txBody>
                  <a:tcPr/>
                </a:tc>
                <a:tc>
                  <a:txBody>
                    <a:bodyPr/>
                    <a:lstStyle/>
                    <a:p>
                      <a:r>
                        <a:rPr lang="en-US" dirty="0"/>
                        <a:t>2</a:t>
                      </a:r>
                    </a:p>
                  </a:txBody>
                  <a:tcPr/>
                </a:tc>
                <a:tc>
                  <a:txBody>
                    <a:bodyPr/>
                    <a:lstStyle/>
                    <a:p>
                      <a:r>
                        <a:rPr lang="en-US" dirty="0"/>
                        <a:t>MWCNT containing</a:t>
                      </a:r>
                    </a:p>
                  </a:txBody>
                  <a:tcPr/>
                </a:tc>
                <a:extLst>
                  <a:ext uri="{0D108BD9-81ED-4DB2-BD59-A6C34878D82A}">
                    <a16:rowId xmlns:a16="http://schemas.microsoft.com/office/drawing/2014/main" val="2206682392"/>
                  </a:ext>
                </a:extLst>
              </a:tr>
              <a:tr h="335964">
                <a:tc rowSpan="2">
                  <a:txBody>
                    <a:bodyPr/>
                    <a:lstStyle/>
                    <a:p>
                      <a:r>
                        <a:rPr lang="en-US" dirty="0"/>
                        <a:t>X3: Sampling Distance</a:t>
                      </a:r>
                    </a:p>
                  </a:txBody>
                  <a:tcPr/>
                </a:tc>
                <a:tc>
                  <a:txBody>
                    <a:bodyPr/>
                    <a:lstStyle/>
                    <a:p>
                      <a:r>
                        <a:rPr lang="en-US" dirty="0"/>
                        <a:t>1</a:t>
                      </a:r>
                    </a:p>
                  </a:txBody>
                  <a:tcPr/>
                </a:tc>
                <a:tc>
                  <a:txBody>
                    <a:bodyPr/>
                    <a:lstStyle/>
                    <a:p>
                      <a:r>
                        <a:rPr lang="en-US" dirty="0"/>
                        <a:t>Near</a:t>
                      </a:r>
                    </a:p>
                  </a:txBody>
                  <a:tcPr/>
                </a:tc>
                <a:extLst>
                  <a:ext uri="{0D108BD9-81ED-4DB2-BD59-A6C34878D82A}">
                    <a16:rowId xmlns:a16="http://schemas.microsoft.com/office/drawing/2014/main" val="4228020376"/>
                  </a:ext>
                </a:extLst>
              </a:tr>
              <a:tr h="335964">
                <a:tc vMerge="1">
                  <a:txBody>
                    <a:bodyPr/>
                    <a:lstStyle/>
                    <a:p>
                      <a:endParaRPr lang="en-US"/>
                    </a:p>
                  </a:txBody>
                  <a:tcPr/>
                </a:tc>
                <a:tc>
                  <a:txBody>
                    <a:bodyPr/>
                    <a:lstStyle/>
                    <a:p>
                      <a:r>
                        <a:rPr lang="en-US" dirty="0"/>
                        <a:t>2</a:t>
                      </a:r>
                    </a:p>
                  </a:txBody>
                  <a:tcPr/>
                </a:tc>
                <a:tc>
                  <a:txBody>
                    <a:bodyPr/>
                    <a:lstStyle/>
                    <a:p>
                      <a:r>
                        <a:rPr lang="en-US" dirty="0"/>
                        <a:t>Far</a:t>
                      </a:r>
                    </a:p>
                  </a:txBody>
                  <a:tcPr/>
                </a:tc>
                <a:extLst>
                  <a:ext uri="{0D108BD9-81ED-4DB2-BD59-A6C34878D82A}">
                    <a16:rowId xmlns:a16="http://schemas.microsoft.com/office/drawing/2014/main" val="2036423678"/>
                  </a:ext>
                </a:extLst>
              </a:tr>
              <a:tr h="335964">
                <a:tc rowSpan="2">
                  <a:txBody>
                    <a:bodyPr/>
                    <a:lstStyle/>
                    <a:p>
                      <a:r>
                        <a:rPr lang="en-US" dirty="0"/>
                        <a:t>X4: Printing Temperature</a:t>
                      </a:r>
                    </a:p>
                  </a:txBody>
                  <a:tcPr/>
                </a:tc>
                <a:tc>
                  <a:txBody>
                    <a:bodyPr/>
                    <a:lstStyle/>
                    <a:p>
                      <a:r>
                        <a:rPr lang="en-US" dirty="0"/>
                        <a:t>1</a:t>
                      </a:r>
                    </a:p>
                  </a:txBody>
                  <a:tcPr/>
                </a:tc>
                <a:tc>
                  <a:txBody>
                    <a:bodyPr/>
                    <a:lstStyle/>
                    <a:p>
                      <a:r>
                        <a:rPr lang="en-US" dirty="0"/>
                        <a:t>Low</a:t>
                      </a:r>
                    </a:p>
                  </a:txBody>
                  <a:tcPr/>
                </a:tc>
                <a:extLst>
                  <a:ext uri="{0D108BD9-81ED-4DB2-BD59-A6C34878D82A}">
                    <a16:rowId xmlns:a16="http://schemas.microsoft.com/office/drawing/2014/main" val="2106483735"/>
                  </a:ext>
                </a:extLst>
              </a:tr>
              <a:tr h="424281">
                <a:tc vMerge="1">
                  <a:txBody>
                    <a:bodyPr/>
                    <a:lstStyle/>
                    <a:p>
                      <a:endParaRPr lang="en-US"/>
                    </a:p>
                  </a:txBody>
                  <a:tcPr/>
                </a:tc>
                <a:tc>
                  <a:txBody>
                    <a:bodyPr/>
                    <a:lstStyle/>
                    <a:p>
                      <a:r>
                        <a:rPr lang="en-US" dirty="0"/>
                        <a:t>2</a:t>
                      </a:r>
                    </a:p>
                  </a:txBody>
                  <a:tcPr/>
                </a:tc>
                <a:tc>
                  <a:txBody>
                    <a:bodyPr/>
                    <a:lstStyle/>
                    <a:p>
                      <a:r>
                        <a:rPr lang="en-US" dirty="0"/>
                        <a:t>High</a:t>
                      </a:r>
                    </a:p>
                  </a:txBody>
                  <a:tcPr/>
                </a:tc>
                <a:extLst>
                  <a:ext uri="{0D108BD9-81ED-4DB2-BD59-A6C34878D82A}">
                    <a16:rowId xmlns:a16="http://schemas.microsoft.com/office/drawing/2014/main" val="2334925209"/>
                  </a:ext>
                </a:extLst>
              </a:tr>
              <a:tr h="335964">
                <a:tc rowSpan="2">
                  <a:txBody>
                    <a:bodyPr/>
                    <a:lstStyle/>
                    <a:p>
                      <a:r>
                        <a:rPr lang="en-US" dirty="0"/>
                        <a:t>X5: Filament</a:t>
                      </a:r>
                      <a:r>
                        <a:rPr lang="en-US" baseline="0" dirty="0"/>
                        <a:t> Storage </a:t>
                      </a:r>
                      <a:r>
                        <a:rPr lang="en-US" dirty="0"/>
                        <a:t>Humidity</a:t>
                      </a:r>
                    </a:p>
                  </a:txBody>
                  <a:tcPr/>
                </a:tc>
                <a:tc>
                  <a:txBody>
                    <a:bodyPr/>
                    <a:lstStyle/>
                    <a:p>
                      <a:r>
                        <a:rPr lang="en-US" dirty="0"/>
                        <a:t>1</a:t>
                      </a:r>
                    </a:p>
                  </a:txBody>
                  <a:tcPr/>
                </a:tc>
                <a:tc>
                  <a:txBody>
                    <a:bodyPr/>
                    <a:lstStyle/>
                    <a:p>
                      <a:r>
                        <a:rPr lang="en-US" dirty="0"/>
                        <a:t>Dry box</a:t>
                      </a:r>
                    </a:p>
                  </a:txBody>
                  <a:tcPr/>
                </a:tc>
                <a:extLst>
                  <a:ext uri="{0D108BD9-81ED-4DB2-BD59-A6C34878D82A}">
                    <a16:rowId xmlns:a16="http://schemas.microsoft.com/office/drawing/2014/main" val="754036997"/>
                  </a:ext>
                </a:extLst>
              </a:tr>
              <a:tr h="335964">
                <a:tc vMerge="1">
                  <a:txBody>
                    <a:bodyPr/>
                    <a:lstStyle/>
                    <a:p>
                      <a:endParaRPr lang="en-US"/>
                    </a:p>
                  </a:txBody>
                  <a:tcPr/>
                </a:tc>
                <a:tc>
                  <a:txBody>
                    <a:bodyPr/>
                    <a:lstStyle/>
                    <a:p>
                      <a:r>
                        <a:rPr lang="en-US" dirty="0"/>
                        <a:t>2</a:t>
                      </a:r>
                    </a:p>
                  </a:txBody>
                  <a:tcPr/>
                </a:tc>
                <a:tc>
                  <a:txBody>
                    <a:bodyPr/>
                    <a:lstStyle/>
                    <a:p>
                      <a:r>
                        <a:rPr lang="en-US" dirty="0"/>
                        <a:t>Lab humidity</a:t>
                      </a:r>
                    </a:p>
                  </a:txBody>
                  <a:tcPr/>
                </a:tc>
                <a:extLst>
                  <a:ext uri="{0D108BD9-81ED-4DB2-BD59-A6C34878D82A}">
                    <a16:rowId xmlns:a16="http://schemas.microsoft.com/office/drawing/2014/main" val="3139019694"/>
                  </a:ext>
                </a:extLst>
              </a:tr>
            </a:tbl>
          </a:graphicData>
        </a:graphic>
      </p:graphicFrame>
      <p:sp>
        <p:nvSpPr>
          <p:cNvPr id="4" name="Content Placeholder 2">
            <a:extLst>
              <a:ext uri="{FF2B5EF4-FFF2-40B4-BE49-F238E27FC236}">
                <a16:creationId xmlns:a16="http://schemas.microsoft.com/office/drawing/2014/main" id="{ECA9F245-9EA6-45E3-AF31-3C166900981A}"/>
              </a:ext>
            </a:extLst>
          </p:cNvPr>
          <p:cNvSpPr>
            <a:spLocks noGrp="1"/>
          </p:cNvSpPr>
          <p:nvPr>
            <p:ph idx="1"/>
          </p:nvPr>
        </p:nvSpPr>
        <p:spPr>
          <a:xfrm>
            <a:off x="418800" y="5660020"/>
            <a:ext cx="10772664" cy="1174717"/>
          </a:xfrm>
        </p:spPr>
        <p:txBody>
          <a:bodyPr>
            <a:noAutofit/>
          </a:bodyPr>
          <a:lstStyle/>
          <a:p>
            <a:r>
              <a:rPr lang="en-US" sz="2400" dirty="0"/>
              <a:t>Two-part SEM analysis</a:t>
            </a:r>
          </a:p>
          <a:p>
            <a:pPr lvl="1"/>
            <a:r>
              <a:rPr lang="en-US" sz="1800" dirty="0"/>
              <a:t>Evaluation of respirable fraction using low resolution automated protocol</a:t>
            </a:r>
          </a:p>
          <a:p>
            <a:pPr lvl="1"/>
            <a:r>
              <a:rPr lang="en-US" sz="1800" dirty="0"/>
              <a:t>Evaluation of free-MWCNT release by limited sampling</a:t>
            </a:r>
          </a:p>
        </p:txBody>
      </p:sp>
    </p:spTree>
    <p:extLst>
      <p:ext uri="{BB962C8B-B14F-4D97-AF65-F5344CB8AC3E}">
        <p14:creationId xmlns:p14="http://schemas.microsoft.com/office/powerpoint/2010/main" val="205279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302D-EBDB-439F-98C6-3825502631C4}"/>
              </a:ext>
            </a:extLst>
          </p:cNvPr>
          <p:cNvSpPr>
            <a:spLocks noGrp="1"/>
          </p:cNvSpPr>
          <p:nvPr>
            <p:ph type="title"/>
          </p:nvPr>
        </p:nvSpPr>
        <p:spPr/>
        <p:txBody>
          <a:bodyPr/>
          <a:lstStyle/>
          <a:p>
            <a:r>
              <a:rPr lang="en-US" dirty="0"/>
              <a:t>Important experimental considerations</a:t>
            </a:r>
          </a:p>
        </p:txBody>
      </p:sp>
      <p:sp>
        <p:nvSpPr>
          <p:cNvPr id="3" name="Content Placeholder 2">
            <a:extLst>
              <a:ext uri="{FF2B5EF4-FFF2-40B4-BE49-F238E27FC236}">
                <a16:creationId xmlns:a16="http://schemas.microsoft.com/office/drawing/2014/main" id="{969D7D00-752D-437C-92D0-790B1482499C}"/>
              </a:ext>
            </a:extLst>
          </p:cNvPr>
          <p:cNvSpPr>
            <a:spLocks noGrp="1"/>
          </p:cNvSpPr>
          <p:nvPr>
            <p:ph idx="1"/>
          </p:nvPr>
        </p:nvSpPr>
        <p:spPr>
          <a:xfrm>
            <a:off x="609600" y="1600201"/>
            <a:ext cx="10568763" cy="4525963"/>
          </a:xfrm>
        </p:spPr>
        <p:txBody>
          <a:bodyPr/>
          <a:lstStyle/>
          <a:p>
            <a:r>
              <a:rPr lang="en-US" sz="2400" dirty="0"/>
              <a:t>Choice of printed object:</a:t>
            </a:r>
          </a:p>
          <a:p>
            <a:pPr lvl="1"/>
            <a:r>
              <a:rPr lang="en-US" sz="2400" dirty="0"/>
              <a:t>Should take sufficient time to print</a:t>
            </a:r>
          </a:p>
          <a:p>
            <a:pPr lvl="1"/>
            <a:r>
              <a:rPr lang="en-US" sz="2400" dirty="0"/>
              <a:t>Should not cause too much movement to impact sampling air flow</a:t>
            </a:r>
          </a:p>
          <a:p>
            <a:r>
              <a:rPr lang="en-US" sz="2400" dirty="0"/>
              <a:t>Sampling nozzle placement</a:t>
            </a:r>
          </a:p>
          <a:p>
            <a:pPr lvl="1"/>
            <a:r>
              <a:rPr lang="en-US" sz="2400" dirty="0"/>
              <a:t>Mounted on printing nozzle to reduce distance variation</a:t>
            </a:r>
          </a:p>
          <a:p>
            <a:r>
              <a:rPr lang="en-US" sz="2400" dirty="0"/>
              <a:t>Institute between run cleaning procedure and allow sufficient time for the testing chamber condition to settle</a:t>
            </a:r>
          </a:p>
          <a:p>
            <a:pPr marL="0" indent="0">
              <a:buNone/>
            </a:pPr>
            <a:endParaRPr lang="en-US" sz="2400" dirty="0"/>
          </a:p>
          <a:p>
            <a:r>
              <a:rPr lang="en-US" sz="2400" dirty="0"/>
              <a:t>Focus on detecting particles in the respirable size range</a:t>
            </a:r>
          </a:p>
        </p:txBody>
      </p:sp>
    </p:spTree>
    <p:extLst>
      <p:ext uri="{BB962C8B-B14F-4D97-AF65-F5344CB8AC3E}">
        <p14:creationId xmlns:p14="http://schemas.microsoft.com/office/powerpoint/2010/main" val="524697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4682</TotalTime>
  <Words>888</Words>
  <Application>Microsoft Office PowerPoint</Application>
  <PresentationFormat>Widescreen</PresentationFormat>
  <Paragraphs>137</Paragraphs>
  <Slides>11</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Important factors in characterizing particle release during 3D printing of MWCNT enabled filaments </vt:lpstr>
      <vt:lpstr>Acknowledgments</vt:lpstr>
      <vt:lpstr>Reason for interest in release during 3D printing</vt:lpstr>
      <vt:lpstr>3D printing using composite filaments</vt:lpstr>
      <vt:lpstr>Research questions</vt:lpstr>
      <vt:lpstr>Model system</vt:lpstr>
      <vt:lpstr>Observations from the model system</vt:lpstr>
      <vt:lpstr>Fractional factorial experimental design</vt:lpstr>
      <vt:lpstr>Important experimental considerations</vt:lpstr>
      <vt:lpstr>Evaluation of respirable fraction</vt:lpstr>
      <vt:lpstr>Summary from 3D printing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factors in characterizing particle release during 3D printing of MWCNT enabled filaments</dc:title>
  <dc:creator>Gorham, Justin (Fed)</dc:creator>
  <cp:lastModifiedBy>Gorham, Justin (Fed)</cp:lastModifiedBy>
  <cp:revision>35</cp:revision>
  <dcterms:created xsi:type="dcterms:W3CDTF">2018-09-07T13:56:21Z</dcterms:created>
  <dcterms:modified xsi:type="dcterms:W3CDTF">2018-10-09T01:19:04Z</dcterms:modified>
</cp:coreProperties>
</file>