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9" r:id="rId3"/>
    <p:sldId id="262" r:id="rId4"/>
    <p:sldId id="258" r:id="rId5"/>
    <p:sldId id="269" r:id="rId6"/>
    <p:sldId id="266" r:id="rId7"/>
    <p:sldId id="267" r:id="rId8"/>
    <p:sldId id="273" r:id="rId9"/>
    <p:sldId id="263" r:id="rId10"/>
    <p:sldId id="270" r:id="rId11"/>
    <p:sldId id="260"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31" d="100"/>
          <a:sy n="131" d="100"/>
        </p:scale>
        <p:origin x="90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A5270-3B40-4119-A02B-6F168DFF9825}" type="datetimeFigureOut">
              <a:rPr lang="en-US" smtClean="0"/>
              <a:t>10/5/2018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B1320-0DDB-4E28-8D64-51E2C0729FBA}" type="slidenum">
              <a:rPr lang="en-US" smtClean="0"/>
              <a:t>‹#›</a:t>
            </a:fld>
            <a:endParaRPr lang="en-US" dirty="0"/>
          </a:p>
        </p:txBody>
      </p:sp>
    </p:spTree>
    <p:extLst>
      <p:ext uri="{BB962C8B-B14F-4D97-AF65-F5344CB8AC3E}">
        <p14:creationId xmlns:p14="http://schemas.microsoft.com/office/powerpoint/2010/main" val="207743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F9C2F-82A5-49E9-819E-DE9F42F2D549}"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p:txBody>
      </p:sp>
      <p:sp>
        <p:nvSpPr>
          <p:cNvPr id="35843" name="Rectangle 2"/>
          <p:cNvSpPr>
            <a:spLocks noGrp="1" noRot="1" noChangeAspect="1" noChangeArrowheads="1" noTextEdit="1"/>
          </p:cNvSpPr>
          <p:nvPr>
            <p:ph type="sldImg"/>
          </p:nvPr>
        </p:nvSpPr>
        <p:spPr>
          <a:xfrm>
            <a:off x="1371600" y="1143000"/>
            <a:ext cx="4114800" cy="3086100"/>
          </a:xfrm>
          <a:ln/>
        </p:spPr>
      </p:sp>
      <p:sp>
        <p:nvSpPr>
          <p:cNvPr id="3584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389911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 name="Rectangle 34"/>
          <p:cNvSpPr/>
          <p:nvPr userDrawn="1"/>
        </p:nvSpPr>
        <p:spPr>
          <a:xfrm>
            <a:off x="-1" y="0"/>
            <a:ext cx="9144001"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685800" y="1676404"/>
            <a:ext cx="7772400" cy="1470025"/>
          </a:xfrm>
        </p:spPr>
        <p:txBody>
          <a:bodyPr>
            <a:normAutofit/>
          </a:bodyPr>
          <a:lstStyle>
            <a:lvl1pPr>
              <a:defRPr sz="3300" b="1" baseline="0">
                <a:solidFill>
                  <a:srgbClr val="233E82"/>
                </a:solidFill>
                <a:latin typeface="Arial" pitchFamily="34" charset="0"/>
                <a:ea typeface="Verdana"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7" indent="0" algn="ctr">
              <a:buNone/>
              <a:defRPr>
                <a:solidFill>
                  <a:schemeClr val="tx1">
                    <a:tint val="75000"/>
                  </a:schemeClr>
                </a:solidFill>
              </a:defRPr>
            </a:lvl4pPr>
            <a:lvl5pPr marL="1371464" indent="0" algn="ctr">
              <a:buNone/>
              <a:defRPr>
                <a:solidFill>
                  <a:schemeClr val="tx1">
                    <a:tint val="75000"/>
                  </a:schemeClr>
                </a:solidFill>
              </a:defRPr>
            </a:lvl5pPr>
            <a:lvl6pPr marL="1714329" indent="0" algn="ctr">
              <a:buNone/>
              <a:defRPr>
                <a:solidFill>
                  <a:schemeClr val="tx1">
                    <a:tint val="75000"/>
                  </a:schemeClr>
                </a:solidFill>
              </a:defRPr>
            </a:lvl6pPr>
            <a:lvl7pPr marL="2057195" indent="0" algn="ctr">
              <a:buNone/>
              <a:defRPr>
                <a:solidFill>
                  <a:schemeClr val="tx1">
                    <a:tint val="75000"/>
                  </a:schemeClr>
                </a:solidFill>
              </a:defRPr>
            </a:lvl7pPr>
            <a:lvl8pPr marL="2400061" indent="0" algn="ctr">
              <a:buNone/>
              <a:defRPr>
                <a:solidFill>
                  <a:schemeClr val="tx1">
                    <a:tint val="75000"/>
                  </a:schemeClr>
                </a:solidFill>
              </a:defRPr>
            </a:lvl8pPr>
            <a:lvl9pPr marL="2742927"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1325880"/>
          </a:xfrm>
          <a:prstGeom prst="rect">
            <a:avLst/>
          </a:prstGeom>
        </p:spPr>
      </p:pic>
    </p:spTree>
    <p:extLst>
      <p:ext uri="{BB962C8B-B14F-4D97-AF65-F5344CB8AC3E}">
        <p14:creationId xmlns:p14="http://schemas.microsoft.com/office/powerpoint/2010/main" val="9865698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743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5"/>
            <a:ext cx="2057400" cy="4983163"/>
          </a:xfrm>
        </p:spPr>
        <p:txBody>
          <a:bodyPr vert="eaVert"/>
          <a:lstStyle>
            <a:lvl1pPr>
              <a:defRPr>
                <a:solidFill>
                  <a:srgbClr val="233E8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43005"/>
            <a:ext cx="6019800" cy="49831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07161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17684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37396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10065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74647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96845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85651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90724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50352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11920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91928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57260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98018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1500">
                <a:solidFill>
                  <a:schemeClr val="tx1">
                    <a:tint val="75000"/>
                  </a:schemeClr>
                </a:solidFill>
              </a:defRPr>
            </a:lvl1pPr>
            <a:lvl2pPr marL="342866" indent="0">
              <a:buNone/>
              <a:defRPr sz="1350">
                <a:solidFill>
                  <a:schemeClr val="tx1">
                    <a:tint val="75000"/>
                  </a:schemeClr>
                </a:solidFill>
              </a:defRPr>
            </a:lvl2pPr>
            <a:lvl3pPr marL="685732" indent="0">
              <a:buNone/>
              <a:defRPr sz="1200">
                <a:solidFill>
                  <a:schemeClr val="tx1">
                    <a:tint val="75000"/>
                  </a:schemeClr>
                </a:solidFill>
              </a:defRPr>
            </a:lvl3pPr>
            <a:lvl4pPr marL="1028597" indent="0">
              <a:buNone/>
              <a:defRPr sz="1050">
                <a:solidFill>
                  <a:schemeClr val="tx1">
                    <a:tint val="75000"/>
                  </a:schemeClr>
                </a:solidFill>
              </a:defRPr>
            </a:lvl4pPr>
            <a:lvl5pPr marL="1371464" indent="0">
              <a:buNone/>
              <a:defRPr sz="1050">
                <a:solidFill>
                  <a:schemeClr val="tx1">
                    <a:tint val="75000"/>
                  </a:schemeClr>
                </a:solidFill>
              </a:defRPr>
            </a:lvl5pPr>
            <a:lvl6pPr marL="1714329" indent="0">
              <a:buNone/>
              <a:defRPr sz="1050">
                <a:solidFill>
                  <a:schemeClr val="tx1">
                    <a:tint val="75000"/>
                  </a:schemeClr>
                </a:solidFill>
              </a:defRPr>
            </a:lvl6pPr>
            <a:lvl7pPr marL="2057195" indent="0">
              <a:buNone/>
              <a:defRPr sz="1050">
                <a:solidFill>
                  <a:schemeClr val="tx1">
                    <a:tint val="75000"/>
                  </a:schemeClr>
                </a:solidFill>
              </a:defRPr>
            </a:lvl7pPr>
            <a:lvl8pPr marL="2400061" indent="0">
              <a:buNone/>
              <a:defRPr sz="1050">
                <a:solidFill>
                  <a:schemeClr val="tx1">
                    <a:tint val="75000"/>
                  </a:schemeClr>
                </a:solidFill>
              </a:defRPr>
            </a:lvl8pPr>
            <a:lvl9pPr marL="2742927"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82544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905005"/>
            <a:ext cx="4038600" cy="4221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5"/>
            <a:ext cx="4038600" cy="4221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14113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39762"/>
          </a:xfrm>
        </p:spPr>
        <p:txBody>
          <a:bodyPr anchor="b"/>
          <a:lstStyle>
            <a:lvl1pPr marL="0" indent="0">
              <a:buNone/>
              <a:defRPr sz="1800" b="1"/>
            </a:lvl1pPr>
            <a:lvl2pPr marL="342866" indent="0">
              <a:buNone/>
              <a:defRPr sz="1500" b="1"/>
            </a:lvl2pPr>
            <a:lvl3pPr marL="685732" indent="0">
              <a:buNone/>
              <a:defRPr sz="1350" b="1"/>
            </a:lvl3pPr>
            <a:lvl4pPr marL="1028597" indent="0">
              <a:buNone/>
              <a:defRPr sz="1200" b="1"/>
            </a:lvl4pPr>
            <a:lvl5pPr marL="1371464" indent="0">
              <a:buNone/>
              <a:defRPr sz="1200" b="1"/>
            </a:lvl5pPr>
            <a:lvl6pPr marL="1714329" indent="0">
              <a:buNone/>
              <a:defRPr sz="1200" b="1"/>
            </a:lvl6pPr>
            <a:lvl7pPr marL="2057195" indent="0">
              <a:buNone/>
              <a:defRPr sz="1200" b="1"/>
            </a:lvl7pPr>
            <a:lvl8pPr marL="2400061" indent="0">
              <a:buNone/>
              <a:defRPr sz="1200" b="1"/>
            </a:lvl8pPr>
            <a:lvl9pPr marL="2742927"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86004"/>
            <a:ext cx="4040188" cy="3840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600200"/>
            <a:ext cx="4041775" cy="639762"/>
          </a:xfrm>
        </p:spPr>
        <p:txBody>
          <a:bodyPr anchor="b"/>
          <a:lstStyle>
            <a:lvl1pPr marL="0" indent="0">
              <a:buNone/>
              <a:defRPr sz="1800" b="1"/>
            </a:lvl1pPr>
            <a:lvl2pPr marL="342866" indent="0">
              <a:buNone/>
              <a:defRPr sz="1500" b="1"/>
            </a:lvl2pPr>
            <a:lvl3pPr marL="685732" indent="0">
              <a:buNone/>
              <a:defRPr sz="1350" b="1"/>
            </a:lvl3pPr>
            <a:lvl4pPr marL="1028597" indent="0">
              <a:buNone/>
              <a:defRPr sz="1200" b="1"/>
            </a:lvl4pPr>
            <a:lvl5pPr marL="1371464" indent="0">
              <a:buNone/>
              <a:defRPr sz="1200" b="1"/>
            </a:lvl5pPr>
            <a:lvl6pPr marL="1714329" indent="0">
              <a:buNone/>
              <a:defRPr sz="1200" b="1"/>
            </a:lvl6pPr>
            <a:lvl7pPr marL="2057195" indent="0">
              <a:buNone/>
              <a:defRPr sz="1200" b="1"/>
            </a:lvl7pPr>
            <a:lvl8pPr marL="2400061" indent="0">
              <a:buNone/>
              <a:defRPr sz="1200" b="1"/>
            </a:lvl8pPr>
            <a:lvl9pPr marL="274292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286004"/>
            <a:ext cx="4041775" cy="3840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31163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Tree>
    <p:extLst>
      <p:ext uri="{BB962C8B-B14F-4D97-AF65-F5344CB8AC3E}">
        <p14:creationId xmlns:p14="http://schemas.microsoft.com/office/powerpoint/2010/main" val="4268847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2395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90550"/>
            <a:ext cx="3008313" cy="1162050"/>
          </a:xfrm>
        </p:spPr>
        <p:txBody>
          <a:bodyPr anchor="b"/>
          <a:lstStyle>
            <a:lvl1pPr algn="l">
              <a:defRPr sz="15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5"/>
            <a:ext cx="5111750" cy="4983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752602"/>
            <a:ext cx="3008313" cy="4373563"/>
          </a:xfrm>
        </p:spPr>
        <p:txBody>
          <a:bodyPr/>
          <a:lstStyle>
            <a:lvl1pPr marL="0" indent="0">
              <a:buNone/>
              <a:defRPr sz="1050"/>
            </a:lvl1pPr>
            <a:lvl2pPr marL="342866" indent="0">
              <a:buNone/>
              <a:defRPr sz="900"/>
            </a:lvl2pPr>
            <a:lvl3pPr marL="685732" indent="0">
              <a:buNone/>
              <a:defRPr sz="750"/>
            </a:lvl3pPr>
            <a:lvl4pPr marL="1028597" indent="0">
              <a:buNone/>
              <a:defRPr sz="675"/>
            </a:lvl4pPr>
            <a:lvl5pPr marL="1371464" indent="0">
              <a:buNone/>
              <a:defRPr sz="675"/>
            </a:lvl5pPr>
            <a:lvl6pPr marL="1714329" indent="0">
              <a:buNone/>
              <a:defRPr sz="675"/>
            </a:lvl6pPr>
            <a:lvl7pPr marL="2057195" indent="0">
              <a:buNone/>
              <a:defRPr sz="675"/>
            </a:lvl7pPr>
            <a:lvl8pPr marL="2400061" indent="0">
              <a:buNone/>
              <a:defRPr sz="675"/>
            </a:lvl8pPr>
            <a:lvl9pPr marL="2742927"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813194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3004"/>
            <a:ext cx="5486400" cy="3584575"/>
          </a:xfrm>
        </p:spPr>
        <p:txBody>
          <a:bodyPr/>
          <a:lstStyle>
            <a:lvl1pPr marL="0" indent="0">
              <a:buNone/>
              <a:defRPr sz="2400"/>
            </a:lvl1pPr>
            <a:lvl2pPr marL="342866" indent="0">
              <a:buNone/>
              <a:defRPr sz="2100"/>
            </a:lvl2pPr>
            <a:lvl3pPr marL="685732" indent="0">
              <a:buNone/>
              <a:defRPr sz="1800"/>
            </a:lvl3pPr>
            <a:lvl4pPr marL="1028597" indent="0">
              <a:buNone/>
              <a:defRPr sz="1500"/>
            </a:lvl4pPr>
            <a:lvl5pPr marL="1371464" indent="0">
              <a:buNone/>
              <a:defRPr sz="1500"/>
            </a:lvl5pPr>
            <a:lvl6pPr marL="1714329" indent="0">
              <a:buNone/>
              <a:defRPr sz="1500"/>
            </a:lvl6pPr>
            <a:lvl7pPr marL="2057195" indent="0">
              <a:buNone/>
              <a:defRPr sz="1500"/>
            </a:lvl7pPr>
            <a:lvl8pPr marL="2400061" indent="0">
              <a:buNone/>
              <a:defRPr sz="1500"/>
            </a:lvl8pPr>
            <a:lvl9pPr marL="2742927"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66" indent="0">
              <a:buNone/>
              <a:defRPr sz="900"/>
            </a:lvl2pPr>
            <a:lvl3pPr marL="685732" indent="0">
              <a:buNone/>
              <a:defRPr sz="750"/>
            </a:lvl3pPr>
            <a:lvl4pPr marL="1028597" indent="0">
              <a:buNone/>
              <a:defRPr sz="675"/>
            </a:lvl4pPr>
            <a:lvl5pPr marL="1371464" indent="0">
              <a:buNone/>
              <a:defRPr sz="675"/>
            </a:lvl5pPr>
            <a:lvl6pPr marL="1714329" indent="0">
              <a:buNone/>
              <a:defRPr sz="675"/>
            </a:lvl6pPr>
            <a:lvl7pPr marL="2057195" indent="0">
              <a:buNone/>
              <a:defRPr sz="675"/>
            </a:lvl7pPr>
            <a:lvl8pPr marL="2400061" indent="0">
              <a:buNone/>
              <a:defRPr sz="675"/>
            </a:lvl8pPr>
            <a:lvl9pPr marL="2742927" indent="0">
              <a:buNone/>
              <a:defRPr sz="675"/>
            </a:lvl9pPr>
          </a:lstStyle>
          <a:p>
            <a:pPr lvl="0"/>
            <a:r>
              <a:rPr lang="en-US" smtClean="0"/>
              <a:t>Click to edit Master text styles</a:t>
            </a:r>
          </a:p>
        </p:txBody>
      </p:sp>
    </p:spTree>
    <p:extLst>
      <p:ext uri="{BB962C8B-B14F-4D97-AF65-F5344CB8AC3E}">
        <p14:creationId xmlns:p14="http://schemas.microsoft.com/office/powerpoint/2010/main" val="1068240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31" tIns="45716" rIns="91431" bIns="4571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3"/>
            <a:ext cx="8229600" cy="3992563"/>
          </a:xfrm>
          <a:prstGeom prst="rect">
            <a:avLst/>
          </a:prstGeom>
        </p:spPr>
        <p:txBody>
          <a:bodyPr vert="horz" lIns="91431" tIns="45716" rIns="91431"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p:nvSpPr>
        <p:spPr>
          <a:xfrm>
            <a:off x="0" y="6341852"/>
            <a:ext cx="9143998" cy="533400"/>
          </a:xfrm>
          <a:prstGeom prst="rect">
            <a:avLst/>
          </a:prstGeom>
          <a:gradFill flip="none" rotWithShape="1">
            <a:gsLst>
              <a:gs pos="7000">
                <a:schemeClr val="tx1">
                  <a:lumMod val="0"/>
                </a:schemeClr>
              </a:gs>
              <a:gs pos="81000">
                <a:srgbClr val="253B7C"/>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80204" y="6400804"/>
            <a:ext cx="330199" cy="355477"/>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02312" y="6400804"/>
            <a:ext cx="417691" cy="362165"/>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72404" y="6441241"/>
            <a:ext cx="990599" cy="262839"/>
          </a:xfrm>
          <a:prstGeom prst="rect">
            <a:avLst/>
          </a:prstGeom>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 y="-3810"/>
            <a:ext cx="9144000" cy="457200"/>
          </a:xfrm>
          <a:prstGeom prst="rect">
            <a:avLst/>
          </a:prstGeom>
        </p:spPr>
      </p:pic>
    </p:spTree>
    <p:extLst>
      <p:ext uri="{BB962C8B-B14F-4D97-AF65-F5344CB8AC3E}">
        <p14:creationId xmlns:p14="http://schemas.microsoft.com/office/powerpoint/2010/main" val="484990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685732" rtl="0" eaLnBrk="1" latinLnBrk="0" hangingPunct="1">
        <a:spcBef>
          <a:spcPct val="0"/>
        </a:spcBef>
        <a:buNone/>
        <a:defRPr sz="3000" b="1" kern="1200">
          <a:solidFill>
            <a:srgbClr val="233E82"/>
          </a:solidFill>
          <a:latin typeface="Arial" pitchFamily="34" charset="0"/>
          <a:ea typeface="Malgun Gothic" pitchFamily="34" charset="-127"/>
          <a:cs typeface="Arial" pitchFamily="34" charset="0"/>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algun Gothic" pitchFamily="34" charset="-127"/>
          <a:cs typeface="Arial" pitchFamily="34" charset="0"/>
        </a:defRPr>
      </a:lvl1pPr>
      <a:lvl2pPr marL="557157" indent="-214291" algn="l" defTabSz="685732" rtl="0" eaLnBrk="1" latinLnBrk="0" hangingPunct="1">
        <a:spcBef>
          <a:spcPct val="20000"/>
        </a:spcBef>
        <a:buFont typeface="Arial" pitchFamily="34" charset="0"/>
        <a:buChar char="–"/>
        <a:defRPr sz="2100" kern="1200">
          <a:solidFill>
            <a:schemeClr val="tx1"/>
          </a:solidFill>
          <a:latin typeface="+mn-lt"/>
          <a:ea typeface="Malgun Gothic" pitchFamily="34" charset="-127"/>
          <a:cs typeface="Arial" pitchFamily="34" charset="0"/>
        </a:defRPr>
      </a:lvl2pPr>
      <a:lvl3pPr marL="857165" indent="-171433" algn="l" defTabSz="685732" rtl="0" eaLnBrk="1" latinLnBrk="0" hangingPunct="1">
        <a:spcBef>
          <a:spcPct val="20000"/>
        </a:spcBef>
        <a:buFont typeface="Arial" pitchFamily="34" charset="0"/>
        <a:buChar char="•"/>
        <a:defRPr sz="1800" kern="1200">
          <a:solidFill>
            <a:schemeClr val="tx1"/>
          </a:solidFill>
          <a:latin typeface="+mn-lt"/>
          <a:ea typeface="Malgun Gothic" pitchFamily="34" charset="-127"/>
          <a:cs typeface="Arial" pitchFamily="34" charset="0"/>
        </a:defRPr>
      </a:lvl3pPr>
      <a:lvl4pPr marL="1200031" indent="-171433" algn="l" defTabSz="685732" rtl="0" eaLnBrk="1" latinLnBrk="0" hangingPunct="1">
        <a:spcBef>
          <a:spcPct val="20000"/>
        </a:spcBef>
        <a:buFont typeface="Arial" pitchFamily="34" charset="0"/>
        <a:buChar char="–"/>
        <a:defRPr sz="1500" kern="1200">
          <a:solidFill>
            <a:schemeClr val="tx1"/>
          </a:solidFill>
          <a:latin typeface="+mn-lt"/>
          <a:ea typeface="Malgun Gothic" pitchFamily="34" charset="-127"/>
          <a:cs typeface="Arial" pitchFamily="34" charset="0"/>
        </a:defRPr>
      </a:lvl4pPr>
      <a:lvl5pPr marL="1542896" indent="-171433" algn="l" defTabSz="685732" rtl="0" eaLnBrk="1" latinLnBrk="0" hangingPunct="1">
        <a:spcBef>
          <a:spcPct val="20000"/>
        </a:spcBef>
        <a:buFont typeface="Arial" pitchFamily="34" charset="0"/>
        <a:buChar char="»"/>
        <a:defRPr sz="1500" kern="1200">
          <a:solidFill>
            <a:schemeClr val="tx1"/>
          </a:solidFill>
          <a:latin typeface="+mn-lt"/>
          <a:ea typeface="Malgun Gothic" pitchFamily="34" charset="-127"/>
          <a:cs typeface="Arial" pitchFamily="34" charset="0"/>
        </a:defRPr>
      </a:lvl5pPr>
      <a:lvl6pPr marL="1885763"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0" indent="-171433"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29"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1" algn="l" defTabSz="685732" rtl="0" eaLnBrk="1" latinLnBrk="0" hangingPunct="1">
        <a:defRPr sz="1350" kern="1200">
          <a:solidFill>
            <a:schemeClr val="tx1"/>
          </a:solidFill>
          <a:latin typeface="+mn-lt"/>
          <a:ea typeface="+mn-ea"/>
          <a:cs typeface="+mn-cs"/>
        </a:defRPr>
      </a:lvl8pPr>
      <a:lvl9pPr marL="2742927" algn="l" defTabSz="68573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C8EE568-94F1-40E1-B5D6-898E052A3037}" type="datetimeFigureOut">
              <a:rPr lang="en-US" smtClean="0">
                <a:solidFill>
                  <a:prstClr val="black">
                    <a:tint val="75000"/>
                  </a:prstClr>
                </a:solidFill>
              </a:rPr>
              <a:pPr defTabSz="685800"/>
              <a:t>10/5/2018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08EF489-4D6E-44FB-A36A-25B0335C063A}"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718299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983" y="1766962"/>
            <a:ext cx="8852418" cy="1143000"/>
          </a:xfrm>
        </p:spPr>
        <p:txBody>
          <a:bodyPr rtlCol="0">
            <a:normAutofit fontScale="90000"/>
          </a:bodyPr>
          <a:lstStyle/>
          <a:p>
            <a:pPr>
              <a:defRPr/>
            </a:pPr>
            <a:r>
              <a:rPr lang="en-US" sz="4900" dirty="0">
                <a:latin typeface="Calibri" panose="020F0502020204030204" pitchFamily="34" charset="0"/>
              </a:rPr>
              <a:t>Occupational </a:t>
            </a:r>
            <a:r>
              <a:rPr lang="en-US" sz="4900" dirty="0" smtClean="0">
                <a:latin typeface="Calibri" panose="020F0502020204030204" pitchFamily="34" charset="0"/>
              </a:rPr>
              <a:t>Exposure Science</a:t>
            </a:r>
            <a:br>
              <a:rPr lang="en-US" sz="4900" dirty="0" smtClean="0">
                <a:latin typeface="Calibri" panose="020F0502020204030204" pitchFamily="34" charset="0"/>
              </a:rPr>
            </a:br>
            <a:r>
              <a:rPr lang="en-US" sz="2700" dirty="0" smtClean="0">
                <a:latin typeface="Calibri" panose="020F0502020204030204" pitchFamily="34" charset="0"/>
              </a:rPr>
              <a:t>What Have We Learned Since QEEN I ?</a:t>
            </a:r>
            <a:r>
              <a:rPr lang="en-US" sz="2700" dirty="0">
                <a:latin typeface="Calibri" panose="020F0502020204030204" pitchFamily="34" charset="0"/>
              </a:rPr>
              <a:t/>
            </a:r>
            <a:br>
              <a:rPr lang="en-US" sz="2700" dirty="0">
                <a:latin typeface="Calibri" panose="020F0502020204030204" pitchFamily="34" charset="0"/>
              </a:rPr>
            </a:br>
            <a:endParaRPr lang="en-US" sz="3000" dirty="0">
              <a:solidFill>
                <a:schemeClr val="tx2"/>
              </a:solidFill>
            </a:endParaRPr>
          </a:p>
        </p:txBody>
      </p:sp>
      <p:sp>
        <p:nvSpPr>
          <p:cNvPr id="3075" name="Rectangle 3"/>
          <p:cNvSpPr>
            <a:spLocks noGrp="1" noChangeArrowheads="1"/>
          </p:cNvSpPr>
          <p:nvPr>
            <p:ph type="subTitle" idx="1"/>
          </p:nvPr>
        </p:nvSpPr>
        <p:spPr>
          <a:xfrm>
            <a:off x="2189072" y="5451044"/>
            <a:ext cx="5143500" cy="555511"/>
          </a:xfrm>
        </p:spPr>
        <p:txBody>
          <a:bodyPr rtlCol="0">
            <a:normAutofit/>
          </a:bodyPr>
          <a:lstStyle/>
          <a:p>
            <a:pPr>
              <a:defRPr/>
            </a:pPr>
            <a:r>
              <a:rPr lang="en-US" sz="1200" dirty="0" smtClean="0">
                <a:latin typeface="Tahoma" pitchFamily="34" charset="0"/>
              </a:rPr>
              <a:t>Associate Director for Emerging Technologies</a:t>
            </a:r>
            <a:endParaRPr lang="en-US" sz="1200" dirty="0">
              <a:latin typeface="Tahoma" pitchFamily="34" charset="0"/>
            </a:endParaRPr>
          </a:p>
          <a:p>
            <a:pPr>
              <a:spcBef>
                <a:spcPct val="0"/>
              </a:spcBef>
              <a:defRPr/>
            </a:pPr>
            <a:r>
              <a:rPr lang="en-US" sz="1200" dirty="0">
                <a:latin typeface="Tahoma" pitchFamily="34" charset="0"/>
              </a:rPr>
              <a:t>National Institute for Occupational Safety and He</a:t>
            </a:r>
            <a:r>
              <a:rPr lang="en-US" sz="1350" dirty="0">
                <a:latin typeface="Tahoma" pitchFamily="34" charset="0"/>
              </a:rPr>
              <a:t>alth</a:t>
            </a:r>
          </a:p>
        </p:txBody>
      </p:sp>
      <p:sp>
        <p:nvSpPr>
          <p:cNvPr id="3076" name="Text Box 53"/>
          <p:cNvSpPr txBox="1">
            <a:spLocks noChangeArrowheads="1"/>
          </p:cNvSpPr>
          <p:nvPr/>
        </p:nvSpPr>
        <p:spPr bwMode="auto">
          <a:xfrm>
            <a:off x="3886200" y="1485902"/>
            <a:ext cx="3829050" cy="300082"/>
          </a:xfrm>
          <a:prstGeom prst="rect">
            <a:avLst/>
          </a:prstGeom>
          <a:noFill/>
          <a:ln w="9525">
            <a:noFill/>
            <a:miter lim="800000"/>
            <a:headEnd/>
            <a:tailEnd/>
          </a:ln>
        </p:spPr>
        <p:txBody>
          <a:bodyPr>
            <a:sp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3832858" y="3883685"/>
            <a:ext cx="1071127" cy="253916"/>
          </a:xfrm>
          <a:prstGeom prst="rect">
            <a:avLst/>
          </a:prstGeom>
          <a:noFill/>
        </p:spPr>
        <p:txBody>
          <a:bodyPr wrap="none" rtlCol="0">
            <a:spAutoFit/>
          </a:bodyPr>
          <a:lstStyle/>
          <a:p>
            <a:pPr marL="0" marR="0" lvl="0" indent="0" algn="ctr" defTabSz="685732"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a:ea typeface="+mn-ea"/>
                <a:cs typeface="+mn-cs"/>
              </a:rPr>
              <a:t>October 9, 2018</a:t>
            </a:r>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p:cNvSpPr txBox="1"/>
          <p:nvPr/>
        </p:nvSpPr>
        <p:spPr>
          <a:xfrm>
            <a:off x="3157145" y="4938403"/>
            <a:ext cx="3207353" cy="415498"/>
          </a:xfrm>
          <a:prstGeom prst="rect">
            <a:avLst/>
          </a:prstGeom>
          <a:noFill/>
        </p:spPr>
        <p:txBody>
          <a:bodyPr wrap="none" rtlCol="0">
            <a:sp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Charles L. Geraci, Ph.D., CIH</a:t>
            </a:r>
          </a:p>
        </p:txBody>
      </p:sp>
      <p:sp>
        <p:nvSpPr>
          <p:cNvPr id="4" name="TextBox 3"/>
          <p:cNvSpPr txBox="1"/>
          <p:nvPr/>
        </p:nvSpPr>
        <p:spPr>
          <a:xfrm>
            <a:off x="306250" y="6410147"/>
            <a:ext cx="2906037" cy="403957"/>
          </a:xfrm>
          <a:prstGeom prst="rect">
            <a:avLst/>
          </a:prstGeom>
          <a:noFill/>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The findings and conclusions in this presentation have not been formally disseminated by the National Institute for Occupational Safety and Health and should not be construed to represent any agency determination or policy</a:t>
            </a:r>
            <a:endParaRPr kumimoji="0" lang="en-US" sz="675"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1138854" y="3023844"/>
            <a:ext cx="6459137"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lvl="0" algn="ctr"/>
            <a:r>
              <a:rPr kumimoji="0" lang="en-US" sz="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a:t>
            </a:r>
            <a:r>
              <a:rPr lang="en-US" sz="1600" b="1" dirty="0">
                <a:solidFill>
                  <a:srgbClr val="006766"/>
                </a:solidFill>
                <a:latin typeface="Georgia" panose="02040502050405020303" pitchFamily="18" charset="0"/>
              </a:rPr>
              <a:t>QEEN II: 2nd Quantifying Exposure to Engineered Nanomaterials from Manufactured Products Workshop</a:t>
            </a:r>
            <a:endParaRPr kumimoji="0" lang="en-US" sz="1600" b="0" i="0" u="none" strike="noStrike" kern="1200" cap="none" spc="0" normalizeH="0" baseline="0" noProof="0" dirty="0">
              <a:ln>
                <a:noFill/>
              </a:ln>
              <a:solidFill>
                <a:prstClr val="black"/>
              </a:solidFill>
              <a:effectLst/>
              <a:uLnTx/>
              <a:uFillTx/>
              <a:latin typeface="Calibri"/>
            </a:endParaRPr>
          </a:p>
        </p:txBody>
      </p:sp>
      <p:pic>
        <p:nvPicPr>
          <p:cNvPr id="7" name="Picture 6"/>
          <p:cNvPicPr>
            <a:picLocks noChangeAspect="1"/>
          </p:cNvPicPr>
          <p:nvPr/>
        </p:nvPicPr>
        <p:blipFill>
          <a:blip r:embed="rId3"/>
          <a:stretch>
            <a:fillRect/>
          </a:stretch>
        </p:blipFill>
        <p:spPr>
          <a:xfrm>
            <a:off x="4111141" y="83695"/>
            <a:ext cx="4625225" cy="1161082"/>
          </a:xfrm>
          <a:prstGeom prst="rect">
            <a:avLst/>
          </a:prstGeom>
        </p:spPr>
      </p:pic>
      <p:sp>
        <p:nvSpPr>
          <p:cNvPr id="8" name="TextBox 7"/>
          <p:cNvSpPr txBox="1"/>
          <p:nvPr/>
        </p:nvSpPr>
        <p:spPr>
          <a:xfrm>
            <a:off x="6166868" y="198076"/>
            <a:ext cx="1165704" cy="369332"/>
          </a:xfrm>
          <a:prstGeom prst="rect">
            <a:avLst/>
          </a:prstGeom>
          <a:noFill/>
        </p:spPr>
        <p:txBody>
          <a:bodyPr wrap="none" rtlCol="0">
            <a:spAutoFit/>
          </a:bodyPr>
          <a:lstStyle/>
          <a:p>
            <a:r>
              <a:rPr lang="en-US" b="1" dirty="0">
                <a:solidFill>
                  <a:schemeClr val="bg1"/>
                </a:solidFill>
                <a:latin typeface="Georgia" panose="02040502050405020303" pitchFamily="18" charset="0"/>
              </a:rPr>
              <a:t>QEEN II</a:t>
            </a:r>
            <a:endParaRPr lang="en-US" b="1" dirty="0">
              <a:solidFill>
                <a:schemeClr val="bg1"/>
              </a:solidFill>
            </a:endParaRPr>
          </a:p>
        </p:txBody>
      </p:sp>
    </p:spTree>
    <p:extLst>
      <p:ext uri="{BB962C8B-B14F-4D97-AF65-F5344CB8AC3E}">
        <p14:creationId xmlns:p14="http://schemas.microsoft.com/office/powerpoint/2010/main" val="2581910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Knowledge?</a:t>
            </a:r>
            <a:endParaRPr lang="en-US" dirty="0"/>
          </a:p>
        </p:txBody>
      </p:sp>
      <p:sp>
        <p:nvSpPr>
          <p:cNvPr id="3" name="Content Placeholder 2"/>
          <p:cNvSpPr>
            <a:spLocks noGrp="1"/>
          </p:cNvSpPr>
          <p:nvPr>
            <p:ph idx="1"/>
          </p:nvPr>
        </p:nvSpPr>
        <p:spPr>
          <a:xfrm>
            <a:off x="457200" y="1905000"/>
            <a:ext cx="8229600" cy="3992563"/>
          </a:xfrm>
        </p:spPr>
        <p:txBody>
          <a:bodyPr/>
          <a:lstStyle/>
          <a:p>
            <a:r>
              <a:rPr lang="en-US" dirty="0" smtClean="0"/>
              <a:t>More ENMs are making it into commerce</a:t>
            </a:r>
          </a:p>
          <a:p>
            <a:r>
              <a:rPr lang="en-US" dirty="0" smtClean="0"/>
              <a:t>Lines between Nano and Advanced Materials are blurred</a:t>
            </a:r>
          </a:p>
          <a:p>
            <a:r>
              <a:rPr lang="en-US" dirty="0"/>
              <a:t>M</a:t>
            </a:r>
            <a:r>
              <a:rPr lang="en-US" dirty="0" smtClean="0"/>
              <a:t>easurement </a:t>
            </a:r>
            <a:r>
              <a:rPr lang="en-US" dirty="0" smtClean="0"/>
              <a:t>and characterization </a:t>
            </a:r>
            <a:r>
              <a:rPr lang="en-US" dirty="0" smtClean="0"/>
              <a:t>methods are improving</a:t>
            </a:r>
            <a:endParaRPr lang="en-US" dirty="0" smtClean="0"/>
          </a:p>
          <a:p>
            <a:r>
              <a:rPr lang="en-US" dirty="0" smtClean="0"/>
              <a:t>Life cycle/value chain approach</a:t>
            </a:r>
          </a:p>
          <a:p>
            <a:r>
              <a:rPr lang="en-US" dirty="0" smtClean="0"/>
              <a:t>Introduction into Advanced Manufacturing</a:t>
            </a:r>
          </a:p>
          <a:p>
            <a:r>
              <a:rPr lang="en-US" dirty="0" smtClean="0"/>
              <a:t>Renewed focus </a:t>
            </a:r>
            <a:r>
              <a:rPr lang="en-US" dirty="0" smtClean="0"/>
              <a:t>on Ultrafine Particulate (in </a:t>
            </a:r>
            <a:r>
              <a:rPr lang="en-US" dirty="0" smtClean="0"/>
              <a:t>addition </a:t>
            </a:r>
            <a:r>
              <a:rPr lang="en-US" dirty="0" smtClean="0"/>
              <a:t>to Engineered Nano Particulate)</a:t>
            </a:r>
          </a:p>
        </p:txBody>
      </p:sp>
    </p:spTree>
    <p:extLst>
      <p:ext uri="{BB962C8B-B14F-4D97-AF65-F5344CB8AC3E}">
        <p14:creationId xmlns:p14="http://schemas.microsoft.com/office/powerpoint/2010/main" val="365239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r>
              <a:rPr lang="en-US" dirty="0" smtClean="0"/>
              <a:t>Progress is being made on several fronts to detect and measure ENM.</a:t>
            </a:r>
          </a:p>
          <a:p>
            <a:r>
              <a:rPr lang="en-US" dirty="0" smtClean="0"/>
              <a:t>We accept that ENMs are one of many components in a complex industrial environment</a:t>
            </a:r>
          </a:p>
          <a:p>
            <a:r>
              <a:rPr lang="en-US" dirty="0" smtClean="0"/>
              <a:t>Basic measurements can identify opportunities for exposure mitigation</a:t>
            </a:r>
          </a:p>
          <a:p>
            <a:r>
              <a:rPr lang="en-US" dirty="0" smtClean="0"/>
              <a:t>Control procedures work</a:t>
            </a:r>
          </a:p>
          <a:p>
            <a:r>
              <a:rPr lang="en-US" dirty="0" smtClean="0"/>
              <a:t>Joining our experience with UFP and ENM will be important</a:t>
            </a:r>
            <a:endParaRPr lang="en-US" dirty="0"/>
          </a:p>
        </p:txBody>
      </p:sp>
    </p:spTree>
    <p:extLst>
      <p:ext uri="{BB962C8B-B14F-4D97-AF65-F5344CB8AC3E}">
        <p14:creationId xmlns:p14="http://schemas.microsoft.com/office/powerpoint/2010/main" val="342822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02" y="513284"/>
            <a:ext cx="8229600" cy="1143000"/>
          </a:xfrm>
        </p:spPr>
        <p:txBody>
          <a:bodyPr/>
          <a:lstStyle/>
          <a:p>
            <a:r>
              <a:rPr lang="en-US" dirty="0" smtClean="0"/>
              <a:t>State of the </a:t>
            </a:r>
            <a:r>
              <a:rPr lang="en-US" dirty="0" smtClean="0"/>
              <a:t>Science in 2015?</a:t>
            </a:r>
            <a:endParaRPr lang="en-US" dirty="0"/>
          </a:p>
        </p:txBody>
      </p:sp>
      <p:sp>
        <p:nvSpPr>
          <p:cNvPr id="3" name="Content Placeholder 2"/>
          <p:cNvSpPr>
            <a:spLocks noGrp="1"/>
          </p:cNvSpPr>
          <p:nvPr>
            <p:ph idx="1"/>
          </p:nvPr>
        </p:nvSpPr>
        <p:spPr>
          <a:xfrm>
            <a:off x="581559" y="1204573"/>
            <a:ext cx="8229600" cy="3992563"/>
          </a:xfrm>
        </p:spPr>
        <p:txBody>
          <a:bodyPr>
            <a:normAutofit/>
          </a:bodyPr>
          <a:lstStyle/>
          <a:p>
            <a:pPr marL="0" indent="0">
              <a:buNone/>
            </a:pPr>
            <a:endParaRPr lang="en-US" dirty="0"/>
          </a:p>
          <a:p>
            <a:pPr marL="0" indent="0">
              <a:buNone/>
            </a:pPr>
            <a:r>
              <a:rPr lang="en-US" dirty="0" smtClean="0"/>
              <a:t>“This </a:t>
            </a:r>
            <a:r>
              <a:rPr lang="en-US" dirty="0"/>
              <a:t>literature </a:t>
            </a:r>
            <a:r>
              <a:rPr lang="en-US" dirty="0" smtClean="0"/>
              <a:t>review (2000-2015) </a:t>
            </a:r>
            <a:r>
              <a:rPr lang="en-US" dirty="0"/>
              <a:t>provides evidence that for ENMs, as found for other materials, the likelihood of the exposure depends largely on the physical form of the substance as well as the applied process and operational conditions. These results can be used to provide first indications of the likelihood of exposure and guidance for exposure controls in workplaces. However, there is a </a:t>
            </a:r>
            <a:r>
              <a:rPr lang="en-US" dirty="0">
                <a:solidFill>
                  <a:srgbClr val="FF0000"/>
                </a:solidFill>
              </a:rPr>
              <a:t>clear lack of high-quality exposure data</a:t>
            </a:r>
            <a:r>
              <a:rPr lang="en-US" dirty="0"/>
              <a:t>, in particular for downstream use and end-of-life scenarios and in low- and medium-income countries</a:t>
            </a:r>
            <a:r>
              <a:rPr lang="en-US" dirty="0" smtClean="0"/>
              <a:t>.”</a:t>
            </a:r>
            <a:endParaRPr lang="en-US" dirty="0"/>
          </a:p>
        </p:txBody>
      </p:sp>
      <p:sp>
        <p:nvSpPr>
          <p:cNvPr id="4" name="TextBox 3"/>
          <p:cNvSpPr txBox="1"/>
          <p:nvPr/>
        </p:nvSpPr>
        <p:spPr>
          <a:xfrm>
            <a:off x="702260" y="5197136"/>
            <a:ext cx="3074881" cy="246221"/>
          </a:xfrm>
          <a:prstGeom prst="rect">
            <a:avLst/>
          </a:prstGeom>
          <a:noFill/>
        </p:spPr>
        <p:txBody>
          <a:bodyPr wrap="none" rtlCol="0">
            <a:spAutoFit/>
          </a:bodyPr>
          <a:lstStyle/>
          <a:p>
            <a:r>
              <a:rPr lang="en-US" sz="1000" dirty="0" smtClean="0"/>
              <a:t>Basinas</a:t>
            </a:r>
            <a:r>
              <a:rPr lang="en-US" sz="1000" dirty="0" smtClean="0"/>
              <a:t> et al. </a:t>
            </a:r>
            <a:r>
              <a:rPr lang="en-US" sz="1000" dirty="0" smtClean="0"/>
              <a:t>Anals</a:t>
            </a:r>
            <a:r>
              <a:rPr lang="en-US" sz="1000" dirty="0" smtClean="0"/>
              <a:t> of Work Exposure and Health. 2018 </a:t>
            </a:r>
            <a:endParaRPr lang="en-US" sz="1000" dirty="0"/>
          </a:p>
        </p:txBody>
      </p:sp>
    </p:spTree>
    <p:extLst>
      <p:ext uri="{BB962C8B-B14F-4D97-AF65-F5344CB8AC3E}">
        <p14:creationId xmlns:p14="http://schemas.microsoft.com/office/powerpoint/2010/main" val="154709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At QEEN I in 2015 we said the state of ENM exposure science was:</a:t>
            </a:r>
            <a:endParaRPr lang="en-US" b="0" dirty="0"/>
          </a:p>
        </p:txBody>
      </p:sp>
      <p:pic>
        <p:nvPicPr>
          <p:cNvPr id="4" name="Content Placeholder 3"/>
          <p:cNvPicPr>
            <a:picLocks noGrp="1" noChangeAspect="1"/>
          </p:cNvPicPr>
          <p:nvPr>
            <p:ph idx="1"/>
          </p:nvPr>
        </p:nvPicPr>
        <p:blipFill>
          <a:blip r:embed="rId2"/>
          <a:stretch>
            <a:fillRect/>
          </a:stretch>
        </p:blipFill>
        <p:spPr>
          <a:xfrm>
            <a:off x="457200" y="2036674"/>
            <a:ext cx="3700845" cy="2718207"/>
          </a:xfrm>
          <a:prstGeom prst="rect">
            <a:avLst/>
          </a:prstGeom>
        </p:spPr>
      </p:pic>
      <p:sp>
        <p:nvSpPr>
          <p:cNvPr id="5" name="TextBox 4"/>
          <p:cNvSpPr txBox="1"/>
          <p:nvPr/>
        </p:nvSpPr>
        <p:spPr>
          <a:xfrm>
            <a:off x="4315968" y="1806855"/>
            <a:ext cx="452079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Complex</a:t>
            </a:r>
            <a:endParaRPr lang="en-US" sz="2400" dirty="0" smtClean="0"/>
          </a:p>
          <a:p>
            <a:pPr marL="285750" indent="-285750">
              <a:buFont typeface="Arial" panose="020B0604020202020204" pitchFamily="34" charset="0"/>
              <a:buChar char="•"/>
            </a:pPr>
            <a:r>
              <a:rPr lang="en-US" sz="2400" dirty="0" smtClean="0"/>
              <a:t>Focused on ‘pristine’ materials</a:t>
            </a:r>
          </a:p>
          <a:p>
            <a:pPr marL="285750" indent="-285750">
              <a:buFont typeface="Arial" panose="020B0604020202020204" pitchFamily="34" charset="0"/>
              <a:buChar char="•"/>
            </a:pPr>
            <a:r>
              <a:rPr lang="en-US" sz="2400" dirty="0" smtClean="0"/>
              <a:t>Lacked realism</a:t>
            </a:r>
          </a:p>
          <a:p>
            <a:pPr marL="285750" indent="-285750">
              <a:buFont typeface="Arial" panose="020B0604020202020204" pitchFamily="34" charset="0"/>
              <a:buChar char="•"/>
            </a:pPr>
            <a:r>
              <a:rPr lang="en-US" sz="2400" dirty="0" smtClean="0"/>
              <a:t>Needed consistency</a:t>
            </a:r>
          </a:p>
          <a:p>
            <a:pPr marL="285750" indent="-285750">
              <a:buFont typeface="Arial" panose="020B0604020202020204" pitchFamily="34" charset="0"/>
              <a:buChar char="•"/>
            </a:pPr>
            <a:r>
              <a:rPr lang="en-US" sz="2400" dirty="0" smtClean="0"/>
              <a:t>Needed more life cycle</a:t>
            </a:r>
          </a:p>
          <a:p>
            <a:pPr marL="285750" indent="-285750">
              <a:buFont typeface="Arial" panose="020B0604020202020204" pitchFamily="34" charset="0"/>
              <a:buChar char="•"/>
            </a:pPr>
            <a:r>
              <a:rPr lang="en-US" sz="2400" dirty="0" smtClean="0"/>
              <a:t>Mass still a primary metric</a:t>
            </a:r>
          </a:p>
          <a:p>
            <a:pPr marL="285750" indent="-285750">
              <a:buFont typeface="Arial" panose="020B0604020202020204" pitchFamily="34" charset="0"/>
              <a:buChar char="•"/>
            </a:pPr>
            <a:r>
              <a:rPr lang="en-US" sz="2400" dirty="0" smtClean="0"/>
              <a:t>Exploring other metrics needed</a:t>
            </a:r>
          </a:p>
          <a:p>
            <a:pPr marL="285750" indent="-285750">
              <a:buFont typeface="Arial" panose="020B0604020202020204" pitchFamily="34" charset="0"/>
              <a:buChar char="•"/>
            </a:pPr>
            <a:r>
              <a:rPr lang="en-US" sz="2400" dirty="0" smtClean="0"/>
              <a:t>Confirmatory analyses needed</a:t>
            </a:r>
          </a:p>
          <a:p>
            <a:pPr marL="285750" indent="-285750">
              <a:buFont typeface="Arial" panose="020B0604020202020204" pitchFamily="34" charset="0"/>
              <a:buChar char="•"/>
            </a:pPr>
            <a:r>
              <a:rPr lang="en-US" sz="2400" dirty="0" smtClean="0"/>
              <a:t>Challenging to define ‘</a:t>
            </a:r>
            <a:r>
              <a:rPr lang="en-US" sz="2400" dirty="0" smtClean="0"/>
              <a:t>nano</a:t>
            </a:r>
            <a:r>
              <a:rPr lang="en-US" sz="2400" dirty="0" smtClean="0"/>
              <a: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59889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3441" y="109095"/>
            <a:ext cx="4945532" cy="1325563"/>
          </a:xfrm>
        </p:spPr>
        <p:txBody>
          <a:bodyPr/>
          <a:lstStyle/>
          <a:p>
            <a:r>
              <a:rPr lang="en-US" dirty="0" smtClean="0"/>
              <a:t>Remember this from 2015?</a:t>
            </a:r>
            <a:endParaRPr lang="en-US" dirty="0"/>
          </a:p>
        </p:txBody>
      </p:sp>
      <p:pic>
        <p:nvPicPr>
          <p:cNvPr id="5" name="Picture 4"/>
          <p:cNvPicPr>
            <a:picLocks noChangeAspect="1"/>
          </p:cNvPicPr>
          <p:nvPr/>
        </p:nvPicPr>
        <p:blipFill>
          <a:blip r:embed="rId2"/>
          <a:stretch>
            <a:fillRect/>
          </a:stretch>
        </p:blipFill>
        <p:spPr>
          <a:xfrm>
            <a:off x="503704" y="1207886"/>
            <a:ext cx="8301947" cy="3912754"/>
          </a:xfrm>
          <a:prstGeom prst="rect">
            <a:avLst/>
          </a:prstGeom>
        </p:spPr>
      </p:pic>
      <p:sp>
        <p:nvSpPr>
          <p:cNvPr id="2" name="Rectangle 1"/>
          <p:cNvSpPr/>
          <p:nvPr/>
        </p:nvSpPr>
        <p:spPr>
          <a:xfrm>
            <a:off x="1799539" y="490118"/>
            <a:ext cx="5149901" cy="504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2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380"/>
            <a:ext cx="8229600" cy="1143000"/>
          </a:xfrm>
        </p:spPr>
        <p:txBody>
          <a:bodyPr/>
          <a:lstStyle/>
          <a:p>
            <a:r>
              <a:rPr lang="en-US" dirty="0" smtClean="0"/>
              <a:t>Basic Questions and Research Challenges</a:t>
            </a:r>
            <a:endParaRPr lang="en-US" dirty="0"/>
          </a:p>
        </p:txBody>
      </p:sp>
      <p:sp>
        <p:nvSpPr>
          <p:cNvPr id="3" name="Content Placeholder 2"/>
          <p:cNvSpPr>
            <a:spLocks noGrp="1"/>
          </p:cNvSpPr>
          <p:nvPr>
            <p:ph idx="1"/>
          </p:nvPr>
        </p:nvSpPr>
        <p:spPr/>
        <p:txBody>
          <a:bodyPr/>
          <a:lstStyle/>
          <a:p>
            <a:r>
              <a:rPr lang="en-US" dirty="0" smtClean="0"/>
              <a:t>Detection</a:t>
            </a:r>
          </a:p>
          <a:p>
            <a:r>
              <a:rPr lang="en-US" dirty="0" smtClean="0"/>
              <a:t>Measurement</a:t>
            </a:r>
          </a:p>
          <a:p>
            <a:r>
              <a:rPr lang="en-US" dirty="0" smtClean="0"/>
              <a:t>Relevant measurement</a:t>
            </a:r>
          </a:p>
          <a:p>
            <a:r>
              <a:rPr lang="en-US" dirty="0" smtClean="0"/>
              <a:t>Consistency</a:t>
            </a:r>
          </a:p>
          <a:p>
            <a:r>
              <a:rPr lang="en-US" dirty="0" smtClean="0"/>
              <a:t>Reproducibility</a:t>
            </a:r>
          </a:p>
          <a:p>
            <a:r>
              <a:rPr lang="en-US" dirty="0" smtClean="0"/>
              <a:t>Real-world encounters (Value Chain)</a:t>
            </a:r>
            <a:endParaRPr lang="en-US" dirty="0"/>
          </a:p>
          <a:p>
            <a:pPr marL="0" indent="0">
              <a:buNone/>
            </a:pPr>
            <a:r>
              <a:rPr lang="en-US" b="1" dirty="0" smtClean="0"/>
              <a:t>Good information on all of these topics will be shared in our breakout sessions</a:t>
            </a:r>
            <a:r>
              <a:rPr lang="en-US" dirty="0" smtClean="0"/>
              <a:t>.</a:t>
            </a:r>
          </a:p>
          <a:p>
            <a:endParaRPr lang="en-US" dirty="0"/>
          </a:p>
        </p:txBody>
      </p:sp>
    </p:spTree>
    <p:extLst>
      <p:ext uri="{BB962C8B-B14F-4D97-AF65-F5344CB8AC3E}">
        <p14:creationId xmlns:p14="http://schemas.microsoft.com/office/powerpoint/2010/main" val="196819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r>
              <a:rPr lang="en-US" dirty="0" smtClean="0"/>
              <a:t>Consistency in </a:t>
            </a:r>
            <a:r>
              <a:rPr lang="en-US" dirty="0" smtClean="0"/>
              <a:t>approach - examples</a:t>
            </a:r>
            <a:endParaRPr lang="en-US" dirty="0" smtClean="0"/>
          </a:p>
          <a:p>
            <a:pPr lvl="1"/>
            <a:r>
              <a:rPr lang="en-US" dirty="0" smtClean="0"/>
              <a:t>OECD Tiered Approach</a:t>
            </a:r>
          </a:p>
          <a:p>
            <a:pPr lvl="1"/>
            <a:r>
              <a:rPr lang="en-US" dirty="0" smtClean="0"/>
              <a:t>NIOSH NEAT </a:t>
            </a:r>
            <a:r>
              <a:rPr lang="en-US" dirty="0" smtClean="0"/>
              <a:t>2.0</a:t>
            </a:r>
          </a:p>
          <a:p>
            <a:pPr lvl="1"/>
            <a:r>
              <a:rPr lang="en-US" dirty="0" smtClean="0"/>
              <a:t>OECD Strategy</a:t>
            </a:r>
            <a:endParaRPr lang="en-US" dirty="0" smtClean="0"/>
          </a:p>
          <a:p>
            <a:pPr lvl="1"/>
            <a:r>
              <a:rPr lang="en-US" dirty="0" smtClean="0"/>
              <a:t>ISO TC </a:t>
            </a:r>
            <a:r>
              <a:rPr lang="en-US" dirty="0" smtClean="0"/>
              <a:t>229 Technical Guidance</a:t>
            </a:r>
            <a:endParaRPr lang="en-US" dirty="0" smtClean="0"/>
          </a:p>
          <a:p>
            <a:r>
              <a:rPr lang="en-US" dirty="0" smtClean="0"/>
              <a:t>Improved sampling and analytical techniques</a:t>
            </a:r>
          </a:p>
          <a:p>
            <a:r>
              <a:rPr lang="en-US" dirty="0" smtClean="0"/>
              <a:t>Advanced or improved field instruments</a:t>
            </a:r>
          </a:p>
          <a:p>
            <a:pPr lvl="1"/>
            <a:endParaRPr lang="en-US" dirty="0"/>
          </a:p>
          <a:p>
            <a:pPr marL="42859" indent="0">
              <a:buNone/>
            </a:pPr>
            <a:endParaRPr lang="en-US" dirty="0"/>
          </a:p>
        </p:txBody>
      </p:sp>
    </p:spTree>
    <p:extLst>
      <p:ext uri="{BB962C8B-B14F-4D97-AF65-F5344CB8AC3E}">
        <p14:creationId xmlns:p14="http://schemas.microsoft.com/office/powerpoint/2010/main" val="51873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4743" y="3291840"/>
            <a:ext cx="2021038" cy="2633473"/>
          </a:xfrm>
          <a:prstGeom prst="rect">
            <a:avLst/>
          </a:prstGeom>
          <a:ln w="3175">
            <a:solidFill>
              <a:schemeClr val="tx1"/>
            </a:solidFill>
          </a:ln>
        </p:spPr>
      </p:pic>
      <p:sp>
        <p:nvSpPr>
          <p:cNvPr id="5" name="TextBox 4"/>
          <p:cNvSpPr txBox="1"/>
          <p:nvPr/>
        </p:nvSpPr>
        <p:spPr>
          <a:xfrm>
            <a:off x="5250626" y="614476"/>
            <a:ext cx="3893374" cy="3693319"/>
          </a:xfrm>
          <a:prstGeom prst="rect">
            <a:avLst/>
          </a:prstGeom>
          <a:noFill/>
        </p:spPr>
        <p:txBody>
          <a:bodyPr wrap="none" rtlCol="0">
            <a:spAutoFit/>
          </a:bodyPr>
          <a:lstStyle/>
          <a:p>
            <a:r>
              <a:rPr lang="en-US" dirty="0" smtClean="0"/>
              <a:t>Recommended Reading</a:t>
            </a:r>
          </a:p>
          <a:p>
            <a:r>
              <a:rPr lang="en-US" dirty="0" smtClean="0"/>
              <a:t>All show a similar, tiered approach</a:t>
            </a:r>
          </a:p>
          <a:p>
            <a:pPr marL="285750" indent="-285750">
              <a:buFont typeface="Arial" panose="020B0604020202020204" pitchFamily="34" charset="0"/>
              <a:buChar char="•"/>
            </a:pPr>
            <a:r>
              <a:rPr lang="en-US" dirty="0" smtClean="0"/>
              <a:t>DRI </a:t>
            </a:r>
          </a:p>
          <a:p>
            <a:pPr marL="285750" indent="-285750">
              <a:buFont typeface="Arial" panose="020B0604020202020204" pitchFamily="34" charset="0"/>
              <a:buChar char="•"/>
            </a:pPr>
            <a:r>
              <a:rPr lang="en-US" dirty="0" smtClean="0"/>
              <a:t>Microscopy</a:t>
            </a:r>
          </a:p>
          <a:p>
            <a:pPr marL="285750" indent="-285750">
              <a:buFont typeface="Arial" panose="020B0604020202020204" pitchFamily="34" charset="0"/>
              <a:buChar char="•"/>
            </a:pPr>
            <a:r>
              <a:rPr lang="en-US" dirty="0" smtClean="0"/>
              <a:t>Elemental analysis</a:t>
            </a:r>
          </a:p>
          <a:p>
            <a:pPr marL="742950" lvl="1" indent="-285750">
              <a:buFont typeface="Arial" panose="020B0604020202020204" pitchFamily="34" charset="0"/>
              <a:buChar char="•"/>
            </a:pPr>
            <a:r>
              <a:rPr lang="en-US" dirty="0" smtClean="0"/>
              <a:t>Direct analysis for metals</a:t>
            </a:r>
          </a:p>
          <a:p>
            <a:pPr marL="742950" lvl="1" indent="-285750">
              <a:buFont typeface="Arial" panose="020B0604020202020204" pitchFamily="34" charset="0"/>
              <a:buChar char="•"/>
            </a:pPr>
            <a:r>
              <a:rPr lang="en-US" dirty="0" smtClean="0"/>
              <a:t>‘Indicator’ analysis for CNT/CNF</a:t>
            </a:r>
          </a:p>
          <a:p>
            <a:pPr marL="285750" indent="-285750">
              <a:buFont typeface="Arial" panose="020B0604020202020204" pitchFamily="34" charset="0"/>
              <a:buChar char="•"/>
            </a:pPr>
            <a:r>
              <a:rPr lang="en-US" dirty="0" smtClean="0"/>
              <a:t>Guidance for CNT ‘counting’</a:t>
            </a:r>
          </a:p>
          <a:p>
            <a:pPr marL="285750" indent="-285750">
              <a:buFont typeface="Arial" panose="020B0604020202020204" pitchFamily="34" charset="0"/>
              <a:buChar char="•"/>
            </a:pPr>
            <a:r>
              <a:rPr lang="en-US" dirty="0" smtClean="0"/>
              <a:t>Updating the initial approach</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endParaRPr lang="en-US" dirty="0"/>
          </a:p>
          <a:p>
            <a:endParaRPr lang="en-US" dirty="0"/>
          </a:p>
        </p:txBody>
      </p:sp>
      <p:pic>
        <p:nvPicPr>
          <p:cNvPr id="6" name="Picture 5"/>
          <p:cNvPicPr>
            <a:picLocks noChangeAspect="1"/>
          </p:cNvPicPr>
          <p:nvPr/>
        </p:nvPicPr>
        <p:blipFill>
          <a:blip r:embed="rId3"/>
          <a:stretch>
            <a:fillRect/>
          </a:stretch>
        </p:blipFill>
        <p:spPr>
          <a:xfrm>
            <a:off x="644743" y="614476"/>
            <a:ext cx="1989537" cy="2545690"/>
          </a:xfrm>
          <a:prstGeom prst="rect">
            <a:avLst/>
          </a:prstGeom>
          <a:ln w="3175">
            <a:solidFill>
              <a:schemeClr val="tx1"/>
            </a:solidFill>
          </a:ln>
        </p:spPr>
      </p:pic>
      <p:pic>
        <p:nvPicPr>
          <p:cNvPr id="7" name="Picture 6"/>
          <p:cNvPicPr>
            <a:picLocks noChangeAspect="1"/>
          </p:cNvPicPr>
          <p:nvPr/>
        </p:nvPicPr>
        <p:blipFill>
          <a:blip r:embed="rId4"/>
          <a:stretch>
            <a:fillRect/>
          </a:stretch>
        </p:blipFill>
        <p:spPr>
          <a:xfrm>
            <a:off x="2976855" y="3594807"/>
            <a:ext cx="3241954" cy="2330506"/>
          </a:xfrm>
          <a:prstGeom prst="rect">
            <a:avLst/>
          </a:prstGeom>
          <a:ln w="3175">
            <a:solidFill>
              <a:schemeClr val="tx1"/>
            </a:solidFill>
          </a:ln>
        </p:spPr>
      </p:pic>
      <p:pic>
        <p:nvPicPr>
          <p:cNvPr id="8" name="Picture 7"/>
          <p:cNvPicPr>
            <a:picLocks noChangeAspect="1"/>
          </p:cNvPicPr>
          <p:nvPr/>
        </p:nvPicPr>
        <p:blipFill>
          <a:blip r:embed="rId5"/>
          <a:stretch>
            <a:fillRect/>
          </a:stretch>
        </p:blipFill>
        <p:spPr>
          <a:xfrm>
            <a:off x="2976855" y="614476"/>
            <a:ext cx="1931195" cy="2648038"/>
          </a:xfrm>
          <a:prstGeom prst="rect">
            <a:avLst/>
          </a:prstGeom>
          <a:ln w="3175">
            <a:solidFill>
              <a:schemeClr val="tx1"/>
            </a:solidFill>
          </a:ln>
        </p:spPr>
      </p:pic>
    </p:spTree>
    <p:extLst>
      <p:ext uri="{BB962C8B-B14F-4D97-AF65-F5344CB8AC3E}">
        <p14:creationId xmlns:p14="http://schemas.microsoft.com/office/powerpoint/2010/main" val="198970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870"/>
            <a:ext cx="8229600" cy="1143000"/>
          </a:xfrm>
        </p:spPr>
        <p:txBody>
          <a:bodyPr/>
          <a:lstStyle/>
          <a:p>
            <a:r>
              <a:rPr lang="en-US" dirty="0" smtClean="0"/>
              <a:t>A Life-Cycle Approach</a:t>
            </a:r>
            <a:br>
              <a:rPr lang="en-US" dirty="0" smtClean="0"/>
            </a:br>
            <a:r>
              <a:rPr lang="en-US" dirty="0" smtClean="0"/>
              <a:t>(Go to Session 1C)</a:t>
            </a:r>
            <a:endParaRPr lang="en-US" dirty="0"/>
          </a:p>
        </p:txBody>
      </p:sp>
      <p:pic>
        <p:nvPicPr>
          <p:cNvPr id="4" name="Content Placeholder 3"/>
          <p:cNvPicPr>
            <a:picLocks noGrp="1" noChangeAspect="1"/>
          </p:cNvPicPr>
          <p:nvPr>
            <p:ph idx="1"/>
          </p:nvPr>
        </p:nvPicPr>
        <p:blipFill rotWithShape="1">
          <a:blip r:embed="rId2"/>
          <a:srcRect t="4054"/>
          <a:stretch/>
        </p:blipFill>
        <p:spPr>
          <a:xfrm>
            <a:off x="1006233" y="1553870"/>
            <a:ext cx="7024689" cy="4510431"/>
          </a:xfrm>
          <a:prstGeom prst="rect">
            <a:avLst/>
          </a:prstGeom>
          <a:ln w="3175">
            <a:solidFill>
              <a:schemeClr val="tx1"/>
            </a:solidFill>
          </a:ln>
        </p:spPr>
      </p:pic>
    </p:spTree>
    <p:extLst>
      <p:ext uri="{BB962C8B-B14F-4D97-AF65-F5344CB8AC3E}">
        <p14:creationId xmlns:p14="http://schemas.microsoft.com/office/powerpoint/2010/main" val="285642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1539" y="1882418"/>
            <a:ext cx="5783336" cy="2611612"/>
          </a:xfrm>
          <a:prstGeom prst="rect">
            <a:avLst/>
          </a:prstGeom>
        </p:spPr>
      </p:pic>
      <p:sp>
        <p:nvSpPr>
          <p:cNvPr id="2" name="TextBox 1"/>
          <p:cNvSpPr txBox="1"/>
          <p:nvPr/>
        </p:nvSpPr>
        <p:spPr>
          <a:xfrm>
            <a:off x="2227991" y="558979"/>
            <a:ext cx="4150432" cy="1077218"/>
          </a:xfrm>
          <a:prstGeom prst="rect">
            <a:avLst/>
          </a:prstGeom>
          <a:noFill/>
        </p:spPr>
        <p:txBody>
          <a:bodyPr wrap="none" rtlCol="0">
            <a:spAutoFit/>
          </a:bodyPr>
          <a:lstStyle/>
          <a:p>
            <a:r>
              <a:rPr lang="en-US" sz="3200" b="1" dirty="0" smtClean="0"/>
              <a:t>Ultra-Fine Particulate</a:t>
            </a:r>
          </a:p>
          <a:p>
            <a:r>
              <a:rPr lang="en-US" sz="3200" dirty="0" smtClean="0"/>
              <a:t>An opportunity to go….</a:t>
            </a:r>
            <a:endParaRPr lang="en-US" sz="3200" dirty="0"/>
          </a:p>
        </p:txBody>
      </p:sp>
      <p:sp>
        <p:nvSpPr>
          <p:cNvPr id="3" name="TextBox 2"/>
          <p:cNvSpPr txBox="1"/>
          <p:nvPr/>
        </p:nvSpPr>
        <p:spPr>
          <a:xfrm>
            <a:off x="1031442" y="4740251"/>
            <a:ext cx="7805318" cy="1354217"/>
          </a:xfrm>
          <a:prstGeom prst="rect">
            <a:avLst/>
          </a:prstGeom>
          <a:noFill/>
        </p:spPr>
        <p:txBody>
          <a:bodyPr wrap="square" rtlCol="0">
            <a:spAutoFit/>
          </a:bodyPr>
          <a:lstStyle/>
          <a:p>
            <a:r>
              <a:rPr lang="en-US" dirty="0" smtClean="0"/>
              <a:t>Ambient air particulate matter (PM), including ultrafine (Nano sized) particulate matter (UFP) provided a foundation to study Engineered Nanomaterials (ENM). Extensive ENM knowledge can now be applied to better inform PM and UFP health risk research and vice versa.</a:t>
            </a:r>
          </a:p>
          <a:p>
            <a:r>
              <a:rPr lang="en-US" sz="1000" dirty="0" smtClean="0"/>
              <a:t>Paraphrased from Stone et al. Environmental Health Perspectives. 2017</a:t>
            </a:r>
            <a:endParaRPr lang="en-US" sz="1000" dirty="0"/>
          </a:p>
        </p:txBody>
      </p:sp>
    </p:spTree>
    <p:extLst>
      <p:ext uri="{BB962C8B-B14F-4D97-AF65-F5344CB8AC3E}">
        <p14:creationId xmlns:p14="http://schemas.microsoft.com/office/powerpoint/2010/main" val="153984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502</Words>
  <Application>Microsoft Office PowerPoint</Application>
  <PresentationFormat>On-screen Show (4:3)</PresentationFormat>
  <Paragraphs>71</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Malgun Gothic</vt:lpstr>
      <vt:lpstr>Arial</vt:lpstr>
      <vt:lpstr>Calibri</vt:lpstr>
      <vt:lpstr>Calibri Light</vt:lpstr>
      <vt:lpstr>Georgia</vt:lpstr>
      <vt:lpstr>Tahoma</vt:lpstr>
      <vt:lpstr>Verdana</vt:lpstr>
      <vt:lpstr>1_Office Theme</vt:lpstr>
      <vt:lpstr>Office Theme</vt:lpstr>
      <vt:lpstr>Occupational Exposure Science What Have We Learned Since QEEN I ? </vt:lpstr>
      <vt:lpstr>State of the Science in 2015?</vt:lpstr>
      <vt:lpstr>At QEEN I in 2015 we said the state of ENM exposure science was:</vt:lpstr>
      <vt:lpstr>Remember this from 2015?</vt:lpstr>
      <vt:lpstr>Basic Questions and Research Challenges</vt:lpstr>
      <vt:lpstr>Progress</vt:lpstr>
      <vt:lpstr>PowerPoint Presentation</vt:lpstr>
      <vt:lpstr>A Life-Cycle Approach (Go to Session 1C)</vt:lpstr>
      <vt:lpstr>PowerPoint Presentation</vt:lpstr>
      <vt:lpstr>New Knowledge?</vt:lpstr>
      <vt:lpstr>Take Home Message?</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Geraci, Charles L. (Chuck) (CDC/NIOSH/EID)</dc:creator>
  <cp:lastModifiedBy>Geraci, Charles L. (Chuck) (CDC/NIOSH/EID)</cp:lastModifiedBy>
  <cp:revision>25</cp:revision>
  <dcterms:created xsi:type="dcterms:W3CDTF">2018-10-02T14:37:29Z</dcterms:created>
  <dcterms:modified xsi:type="dcterms:W3CDTF">2018-10-05T19:20:05Z</dcterms:modified>
</cp:coreProperties>
</file>