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79"/>
  </p:sldMasterIdLst>
  <p:notesMasterIdLst>
    <p:notesMasterId r:id="rId91"/>
  </p:notesMasterIdLst>
  <p:handoutMasterIdLst>
    <p:handoutMasterId r:id="rId92"/>
  </p:handoutMasterIdLst>
  <p:sldIdLst>
    <p:sldId id="256" r:id="rId80"/>
    <p:sldId id="441" r:id="rId81"/>
    <p:sldId id="442" r:id="rId82"/>
    <p:sldId id="446" r:id="rId83"/>
    <p:sldId id="447" r:id="rId84"/>
    <p:sldId id="450" r:id="rId85"/>
    <p:sldId id="408" r:id="rId86"/>
    <p:sldId id="435" r:id="rId87"/>
    <p:sldId id="389" r:id="rId88"/>
    <p:sldId id="444" r:id="rId89"/>
    <p:sldId id="449" r:id="rId90"/>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1A5"/>
    <a:srgbClr val="73000A"/>
    <a:srgbClr val="B59A57"/>
    <a:srgbClr val="D59F0F"/>
    <a:srgbClr val="98002E"/>
    <a:srgbClr val="FFFF66"/>
    <a:srgbClr val="FF4A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18" autoAdjust="0"/>
    <p:restoredTop sz="84000" autoAdjust="0"/>
  </p:normalViewPr>
  <p:slideViewPr>
    <p:cSldViewPr>
      <p:cViewPr varScale="1">
        <p:scale>
          <a:sx n="61" d="100"/>
          <a:sy n="61" d="100"/>
        </p:scale>
        <p:origin x="888" y="66"/>
      </p:cViewPr>
      <p:guideLst>
        <p:guide orient="horz" pos="2160"/>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customXml" Target="../customXml/item39.xml"/><Relationship Id="rId21" Type="http://schemas.openxmlformats.org/officeDocument/2006/relationships/customXml" Target="../customXml/item21.xml"/><Relationship Id="rId34" Type="http://schemas.openxmlformats.org/officeDocument/2006/relationships/customXml" Target="../customXml/item34.xml"/><Relationship Id="rId42" Type="http://schemas.openxmlformats.org/officeDocument/2006/relationships/customXml" Target="../customXml/item42.xml"/><Relationship Id="rId47" Type="http://schemas.openxmlformats.org/officeDocument/2006/relationships/customXml" Target="../customXml/item47.xml"/><Relationship Id="rId50" Type="http://schemas.openxmlformats.org/officeDocument/2006/relationships/customXml" Target="../customXml/item50.xml"/><Relationship Id="rId55" Type="http://schemas.openxmlformats.org/officeDocument/2006/relationships/customXml" Target="../customXml/item55.xml"/><Relationship Id="rId63" Type="http://schemas.openxmlformats.org/officeDocument/2006/relationships/customXml" Target="../customXml/item63.xml"/><Relationship Id="rId68" Type="http://schemas.openxmlformats.org/officeDocument/2006/relationships/customXml" Target="../customXml/item68.xml"/><Relationship Id="rId76" Type="http://schemas.openxmlformats.org/officeDocument/2006/relationships/customXml" Target="../customXml/item76.xml"/><Relationship Id="rId84" Type="http://schemas.openxmlformats.org/officeDocument/2006/relationships/slide" Target="slides/slide5.xml"/><Relationship Id="rId89" Type="http://schemas.openxmlformats.org/officeDocument/2006/relationships/slide" Target="slides/slide10.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customXml" Target="../customXml/item45.xml"/><Relationship Id="rId53" Type="http://schemas.openxmlformats.org/officeDocument/2006/relationships/customXml" Target="../customXml/item53.xml"/><Relationship Id="rId58" Type="http://schemas.openxmlformats.org/officeDocument/2006/relationships/customXml" Target="../customXml/item58.xml"/><Relationship Id="rId66" Type="http://schemas.openxmlformats.org/officeDocument/2006/relationships/customXml" Target="../customXml/item66.xml"/><Relationship Id="rId74" Type="http://schemas.openxmlformats.org/officeDocument/2006/relationships/customXml" Target="../customXml/item74.xml"/><Relationship Id="rId79" Type="http://schemas.openxmlformats.org/officeDocument/2006/relationships/slideMaster" Target="slideMasters/slideMaster1.xml"/><Relationship Id="rId87" Type="http://schemas.openxmlformats.org/officeDocument/2006/relationships/slide" Target="slides/slide8.xml"/><Relationship Id="rId5" Type="http://schemas.openxmlformats.org/officeDocument/2006/relationships/customXml" Target="../customXml/item5.xml"/><Relationship Id="rId61" Type="http://schemas.openxmlformats.org/officeDocument/2006/relationships/customXml" Target="../customXml/item61.xml"/><Relationship Id="rId82" Type="http://schemas.openxmlformats.org/officeDocument/2006/relationships/slide" Target="slides/slide3.xml"/><Relationship Id="rId90" Type="http://schemas.openxmlformats.org/officeDocument/2006/relationships/slide" Target="slides/slide11.xml"/><Relationship Id="rId95" Type="http://schemas.openxmlformats.org/officeDocument/2006/relationships/theme" Target="theme/theme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customXml" Target="../customXml/item64.xml"/><Relationship Id="rId69" Type="http://schemas.openxmlformats.org/officeDocument/2006/relationships/customXml" Target="../customXml/item69.xml"/><Relationship Id="rId77" Type="http://schemas.openxmlformats.org/officeDocument/2006/relationships/customXml" Target="../customXml/item77.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80" Type="http://schemas.openxmlformats.org/officeDocument/2006/relationships/slide" Target="slides/slide1.xml"/><Relationship Id="rId85" Type="http://schemas.openxmlformats.org/officeDocument/2006/relationships/slide" Target="slides/slide6.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customXml" Target="../customXml/item67.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customXml" Target="../customXml/item62.xml"/><Relationship Id="rId70" Type="http://schemas.openxmlformats.org/officeDocument/2006/relationships/customXml" Target="../customXml/item70.xml"/><Relationship Id="rId75" Type="http://schemas.openxmlformats.org/officeDocument/2006/relationships/customXml" Target="../customXml/item75.xml"/><Relationship Id="rId83" Type="http://schemas.openxmlformats.org/officeDocument/2006/relationships/slide" Target="slides/slide4.xml"/><Relationship Id="rId88" Type="http://schemas.openxmlformats.org/officeDocument/2006/relationships/slide" Target="slides/slide9.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customXml" Target="../customXml/item73.xml"/><Relationship Id="rId78" Type="http://schemas.openxmlformats.org/officeDocument/2006/relationships/customXml" Target="../customXml/item78.xml"/><Relationship Id="rId81" Type="http://schemas.openxmlformats.org/officeDocument/2006/relationships/slide" Target="slides/slide2.xml"/><Relationship Id="rId86" Type="http://schemas.openxmlformats.org/officeDocument/2006/relationships/slide" Target="slides/slide7.xml"/><Relationship Id="rId9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1D81B586-B313-4FB4-A1BD-4B81B6F0C485}" type="datetimeFigureOut">
              <a:rPr lang="en-US" smtClean="0"/>
              <a:pPr/>
              <a:t>10/9/2018</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A2AAFA44-6D4C-457E-92FC-8CB0894CA268}" type="slidenum">
              <a:rPr lang="en-US" smtClean="0"/>
              <a:pPr/>
              <a:t>‹#›</a:t>
            </a:fld>
            <a:endParaRPr lang="en-US"/>
          </a:p>
        </p:txBody>
      </p:sp>
    </p:spTree>
    <p:extLst>
      <p:ext uri="{BB962C8B-B14F-4D97-AF65-F5344CB8AC3E}">
        <p14:creationId xmlns:p14="http://schemas.microsoft.com/office/powerpoint/2010/main" val="42371959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54D65357-4E02-45F8-AD21-3D4FB8ECE602}" type="datetimeFigureOut">
              <a:rPr lang="en-US" smtClean="0"/>
              <a:pPr/>
              <a:t>10/9/2018</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2153944A-B4C7-41E7-9C71-EB24CB9915AC}" type="slidenum">
              <a:rPr lang="en-US" smtClean="0"/>
              <a:pPr/>
              <a:t>‹#›</a:t>
            </a:fld>
            <a:endParaRPr lang="en-US"/>
          </a:p>
        </p:txBody>
      </p:sp>
    </p:spTree>
    <p:extLst>
      <p:ext uri="{BB962C8B-B14F-4D97-AF65-F5344CB8AC3E}">
        <p14:creationId xmlns:p14="http://schemas.microsoft.com/office/powerpoint/2010/main" val="1685955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Approaching this Topic from a Different Perspective.  Not going to focus on one method – but discusses a bit more on where I think we need to be focuses our efforts on characterization of NP and Nanomaterials</a:t>
            </a:r>
          </a:p>
        </p:txBody>
      </p:sp>
      <p:sp>
        <p:nvSpPr>
          <p:cNvPr id="4" name="Slide Number Placeholder 3"/>
          <p:cNvSpPr>
            <a:spLocks noGrp="1"/>
          </p:cNvSpPr>
          <p:nvPr>
            <p:ph type="sldNum" sz="quarter" idx="10"/>
          </p:nvPr>
        </p:nvSpPr>
        <p:spPr/>
        <p:txBody>
          <a:bodyPr/>
          <a:lstStyle/>
          <a:p>
            <a:fld id="{4DAC0580-08C8-4837-9538-BC790EE3DE11}" type="slidenum">
              <a:rPr lang="en-US" smtClean="0"/>
              <a:pPr/>
              <a:t>1</a:t>
            </a:fld>
            <a:endParaRPr lang="en-US"/>
          </a:p>
        </p:txBody>
      </p:sp>
    </p:spTree>
    <p:extLst>
      <p:ext uri="{BB962C8B-B14F-4D97-AF65-F5344CB8AC3E}">
        <p14:creationId xmlns:p14="http://schemas.microsoft.com/office/powerpoint/2010/main" val="1521189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Greatly simplified schematic here regarding risk assessment process.</a:t>
            </a:r>
          </a:p>
          <a:p>
            <a:endParaRPr lang="en-US" dirty="0"/>
          </a:p>
          <a:p>
            <a:r>
              <a:rPr lang="en-US" dirty="0"/>
              <a:t>In general there needs to be a chemical/particle of concern.</a:t>
            </a:r>
          </a:p>
          <a:p>
            <a:r>
              <a:rPr lang="en-US" dirty="0"/>
              <a:t>But one major area where information is needed, NP or otherwise, is an idea of the exposure concentrations likely as well as the species/character of the molecule in question.</a:t>
            </a:r>
          </a:p>
          <a:p>
            <a:r>
              <a:rPr lang="en-US" dirty="0"/>
              <a:t>Classic Hg Example</a:t>
            </a:r>
          </a:p>
        </p:txBody>
      </p:sp>
      <p:sp>
        <p:nvSpPr>
          <p:cNvPr id="4" name="Slide Number Placeholder 3"/>
          <p:cNvSpPr>
            <a:spLocks noGrp="1"/>
          </p:cNvSpPr>
          <p:nvPr>
            <p:ph type="sldNum" sz="quarter" idx="10"/>
          </p:nvPr>
        </p:nvSpPr>
        <p:spPr/>
        <p:txBody>
          <a:bodyPr/>
          <a:lstStyle/>
          <a:p>
            <a:fld id="{2153944A-B4C7-41E7-9C71-EB24CB9915AC}" type="slidenum">
              <a:rPr lang="en-US" smtClean="0"/>
              <a:pPr/>
              <a:t>2</a:t>
            </a:fld>
            <a:endParaRPr lang="en-US"/>
          </a:p>
        </p:txBody>
      </p:sp>
    </p:spTree>
    <p:extLst>
      <p:ext uri="{BB962C8B-B14F-4D97-AF65-F5344CB8AC3E}">
        <p14:creationId xmlns:p14="http://schemas.microsoft.com/office/powerpoint/2010/main" val="491448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Partilces</a:t>
            </a:r>
            <a:r>
              <a:rPr lang="en-US" dirty="0"/>
              <a:t> like CeO2 and </a:t>
            </a:r>
            <a:r>
              <a:rPr lang="en-US" dirty="0" err="1"/>
              <a:t>ZnO</a:t>
            </a:r>
            <a:r>
              <a:rPr lang="en-US" dirty="0"/>
              <a:t> have been added to outdoor paints/stains to increase UV Protection.  They are favored over classic organics cause it is assumed they wont break down as quickly.</a:t>
            </a:r>
          </a:p>
          <a:p>
            <a:endParaRPr lang="en-US" dirty="0"/>
          </a:p>
          <a:p>
            <a:r>
              <a:rPr lang="en-US" dirty="0"/>
              <a:t>To understand exposure to this product – have to think about intended use.  Inhale – Dermal – and Ingestion</a:t>
            </a:r>
          </a:p>
          <a:p>
            <a:endParaRPr lang="en-US" dirty="0"/>
          </a:p>
          <a:p>
            <a:r>
              <a:rPr lang="en-US" dirty="0"/>
              <a:t>Lots of problems start to come up when you want to do these kinds of tests.  Just thinking about lung exposure…what fluid – about 10 </a:t>
            </a:r>
            <a:r>
              <a:rPr lang="en-US" dirty="0" err="1"/>
              <a:t>varitietrs</a:t>
            </a:r>
            <a:r>
              <a:rPr lang="en-US" dirty="0"/>
              <a:t> of just something called Gambles solution</a:t>
            </a:r>
          </a:p>
        </p:txBody>
      </p:sp>
      <p:sp>
        <p:nvSpPr>
          <p:cNvPr id="4" name="Slide Number Placeholder 3"/>
          <p:cNvSpPr>
            <a:spLocks noGrp="1"/>
          </p:cNvSpPr>
          <p:nvPr>
            <p:ph type="sldNum" sz="quarter" idx="10"/>
          </p:nvPr>
        </p:nvSpPr>
        <p:spPr/>
        <p:txBody>
          <a:bodyPr/>
          <a:lstStyle/>
          <a:p>
            <a:fld id="{2153944A-B4C7-41E7-9C71-EB24CB9915AC}" type="slidenum">
              <a:rPr lang="en-US" smtClean="0"/>
              <a:pPr/>
              <a:t>3</a:t>
            </a:fld>
            <a:endParaRPr lang="en-US"/>
          </a:p>
        </p:txBody>
      </p:sp>
    </p:spTree>
    <p:extLst>
      <p:ext uri="{BB962C8B-B14F-4D97-AF65-F5344CB8AC3E}">
        <p14:creationId xmlns:p14="http://schemas.microsoft.com/office/powerpoint/2010/main" val="1950361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experience working with Dermal </a:t>
            </a:r>
            <a:r>
              <a:rPr lang="en-US" dirty="0" err="1"/>
              <a:t>contacvt</a:t>
            </a:r>
            <a:r>
              <a:rPr lang="en-US" dirty="0"/>
              <a:t> studies.  Again there is the same issue.  Lots of methods out there to look at dermal transfer of materials applied to surfaces.  What do you use.</a:t>
            </a:r>
          </a:p>
          <a:p>
            <a:endParaRPr lang="en-US" dirty="0"/>
          </a:p>
          <a:p>
            <a:r>
              <a:rPr lang="en-US" dirty="0" err="1"/>
              <a:t>Midd</a:t>
            </a:r>
            <a:r>
              <a:rPr lang="en-US" dirty="0"/>
              <a:t> Photos – CPSC </a:t>
            </a:r>
            <a:r>
              <a:rPr lang="en-US" dirty="0" err="1"/>
              <a:t>wipping</a:t>
            </a:r>
            <a:r>
              <a:rPr lang="en-US" dirty="0"/>
              <a:t> apparatus – initial used to track release of Cu, Cr, As from CCA lumber – adopted in my work.</a:t>
            </a:r>
          </a:p>
          <a:p>
            <a:endParaRPr lang="en-US" dirty="0"/>
          </a:p>
          <a:p>
            <a:r>
              <a:rPr lang="en-US" dirty="0"/>
              <a:t>Right photo – other methods use protocols from ISO. Hand wipe surface in series of patterns – reproducible?</a:t>
            </a:r>
          </a:p>
          <a:p>
            <a:endParaRPr lang="en-US" dirty="0"/>
          </a:p>
          <a:p>
            <a:r>
              <a:rPr lang="en-US" dirty="0"/>
              <a:t>Other considerations.  How long do you do this.  Can you accelerate the process.  What about intended and </a:t>
            </a:r>
            <a:r>
              <a:rPr lang="en-US" dirty="0" err="1"/>
              <a:t>missue</a:t>
            </a:r>
            <a:r>
              <a:rPr lang="en-US" dirty="0"/>
              <a:t> of the coating?</a:t>
            </a:r>
          </a:p>
        </p:txBody>
      </p:sp>
      <p:sp>
        <p:nvSpPr>
          <p:cNvPr id="4" name="Slide Number Placeholder 3"/>
          <p:cNvSpPr>
            <a:spLocks noGrp="1"/>
          </p:cNvSpPr>
          <p:nvPr>
            <p:ph type="sldNum" sz="quarter" idx="10"/>
          </p:nvPr>
        </p:nvSpPr>
        <p:spPr/>
        <p:txBody>
          <a:bodyPr/>
          <a:lstStyle/>
          <a:p>
            <a:fld id="{2153944A-B4C7-41E7-9C71-EB24CB9915AC}" type="slidenum">
              <a:rPr lang="en-US" smtClean="0"/>
              <a:pPr/>
              <a:t>4</a:t>
            </a:fld>
            <a:endParaRPr lang="en-US"/>
          </a:p>
        </p:txBody>
      </p:sp>
    </p:spTree>
    <p:extLst>
      <p:ext uri="{BB962C8B-B14F-4D97-AF65-F5344CB8AC3E}">
        <p14:creationId xmlns:p14="http://schemas.microsoft.com/office/powerpoint/2010/main" val="1106377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3944A-B4C7-41E7-9C71-EB24CB9915AC}" type="slidenum">
              <a:rPr lang="en-US" smtClean="0"/>
              <a:pPr/>
              <a:t>5</a:t>
            </a:fld>
            <a:endParaRPr lang="en-US"/>
          </a:p>
        </p:txBody>
      </p:sp>
    </p:spTree>
    <p:extLst>
      <p:ext uri="{BB962C8B-B14F-4D97-AF65-F5344CB8AC3E}">
        <p14:creationId xmlns:p14="http://schemas.microsoft.com/office/powerpoint/2010/main" val="990706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3944A-B4C7-41E7-9C71-EB24CB9915AC}" type="slidenum">
              <a:rPr lang="en-US" smtClean="0"/>
              <a:pPr/>
              <a:t>7</a:t>
            </a:fld>
            <a:endParaRPr lang="en-US"/>
          </a:p>
        </p:txBody>
      </p:sp>
    </p:spTree>
    <p:extLst>
      <p:ext uri="{BB962C8B-B14F-4D97-AF65-F5344CB8AC3E}">
        <p14:creationId xmlns:p14="http://schemas.microsoft.com/office/powerpoint/2010/main" val="4094742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Read Across Tables to predict these things.  Over the last 5 or so years it has becoming abundantly clear that its not that simple.</a:t>
            </a:r>
          </a:p>
          <a:p>
            <a:endParaRPr lang="en-US" dirty="0"/>
          </a:p>
          <a:p>
            <a:r>
              <a:rPr lang="en-US" dirty="0"/>
              <a:t>Once dispersed in product matrix properties change. Release and exposure if deepening on use conditions as well as potential mode of entry in biological systems and environmental compartment in environmental systems  </a:t>
            </a:r>
          </a:p>
        </p:txBody>
      </p:sp>
      <p:sp>
        <p:nvSpPr>
          <p:cNvPr id="4" name="Slide Number Placeholder 3"/>
          <p:cNvSpPr>
            <a:spLocks noGrp="1"/>
          </p:cNvSpPr>
          <p:nvPr>
            <p:ph type="sldNum" sz="quarter" idx="10"/>
          </p:nvPr>
        </p:nvSpPr>
        <p:spPr/>
        <p:txBody>
          <a:bodyPr/>
          <a:lstStyle/>
          <a:p>
            <a:fld id="{2153944A-B4C7-41E7-9C71-EB24CB9915AC}" type="slidenum">
              <a:rPr lang="en-US" smtClean="0"/>
              <a:pPr/>
              <a:t>9</a:t>
            </a:fld>
            <a:endParaRPr lang="en-US"/>
          </a:p>
        </p:txBody>
      </p:sp>
    </p:spTree>
    <p:extLst>
      <p:ext uri="{BB962C8B-B14F-4D97-AF65-F5344CB8AC3E}">
        <p14:creationId xmlns:p14="http://schemas.microsoft.com/office/powerpoint/2010/main" val="601703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 Consumer Product Life Cycle.  A great deal of attention has been paid to characterization in initial stages.  What is produced, and how can we manipulate properties for specific outcomes.  i.e.., tunability of QDs, size and morphology of products etc. </a:t>
            </a:r>
          </a:p>
        </p:txBody>
      </p:sp>
      <p:sp>
        <p:nvSpPr>
          <p:cNvPr id="4" name="Slide Number Placeholder 3"/>
          <p:cNvSpPr>
            <a:spLocks noGrp="1"/>
          </p:cNvSpPr>
          <p:nvPr>
            <p:ph type="sldNum" sz="quarter" idx="10"/>
          </p:nvPr>
        </p:nvSpPr>
        <p:spPr/>
        <p:txBody>
          <a:bodyPr/>
          <a:lstStyle/>
          <a:p>
            <a:fld id="{2153944A-B4C7-41E7-9C71-EB24CB9915AC}" type="slidenum">
              <a:rPr lang="en-US" smtClean="0"/>
              <a:pPr/>
              <a:t>10</a:t>
            </a:fld>
            <a:endParaRPr lang="en-US"/>
          </a:p>
        </p:txBody>
      </p:sp>
    </p:spTree>
    <p:extLst>
      <p:ext uri="{BB962C8B-B14F-4D97-AF65-F5344CB8AC3E}">
        <p14:creationId xmlns:p14="http://schemas.microsoft.com/office/powerpoint/2010/main" val="2997515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5865AA-F917-4E65-BA08-2AEE7A073061}" type="datetimeFigureOut">
              <a:rPr lang="en-US" smtClean="0"/>
              <a:pPr/>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D7CE9-C8C3-49ED-B1A0-F83B4036280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5865AA-F917-4E65-BA08-2AEE7A073061}" type="datetimeFigureOut">
              <a:rPr lang="en-US" smtClean="0"/>
              <a:pPr/>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D7CE9-C8C3-49ED-B1A0-F83B4036280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5865AA-F917-4E65-BA08-2AEE7A073061}" type="datetimeFigureOut">
              <a:rPr lang="en-US" smtClean="0"/>
              <a:pPr/>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D7CE9-C8C3-49ED-B1A0-F83B4036280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5865AA-F917-4E65-BA08-2AEE7A073061}" type="datetimeFigureOut">
              <a:rPr lang="en-US" smtClean="0"/>
              <a:pPr/>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D7CE9-C8C3-49ED-B1A0-F83B4036280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5865AA-F917-4E65-BA08-2AEE7A073061}" type="datetimeFigureOut">
              <a:rPr lang="en-US" smtClean="0"/>
              <a:pPr/>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D7CE9-C8C3-49ED-B1A0-F83B4036280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5865AA-F917-4E65-BA08-2AEE7A073061}" type="datetimeFigureOut">
              <a:rPr lang="en-US" smtClean="0"/>
              <a:pPr/>
              <a:t>10/9/2018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2D7CE9-C8C3-49ED-B1A0-F83B4036280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5865AA-F917-4E65-BA08-2AEE7A073061}" type="datetimeFigureOut">
              <a:rPr lang="en-US" smtClean="0"/>
              <a:pPr/>
              <a:t>10/9/2018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2D7CE9-C8C3-49ED-B1A0-F83B4036280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5865AA-F917-4E65-BA08-2AEE7A073061}" type="datetimeFigureOut">
              <a:rPr lang="en-US" smtClean="0"/>
              <a:pPr/>
              <a:t>10/9/2018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2D7CE9-C8C3-49ED-B1A0-F83B4036280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5865AA-F917-4E65-BA08-2AEE7A073061}" type="datetimeFigureOut">
              <a:rPr lang="en-US" smtClean="0"/>
              <a:pPr/>
              <a:t>10/9/2018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2D7CE9-C8C3-49ED-B1A0-F83B4036280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5865AA-F917-4E65-BA08-2AEE7A073061}" type="datetimeFigureOut">
              <a:rPr lang="en-US" smtClean="0"/>
              <a:pPr/>
              <a:t>10/9/2018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2D7CE9-C8C3-49ED-B1A0-F83B4036280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5865AA-F917-4E65-BA08-2AEE7A073061}" type="datetimeFigureOut">
              <a:rPr lang="en-US" smtClean="0"/>
              <a:pPr/>
              <a:t>10/9/2018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2D7CE9-C8C3-49ED-B1A0-F83B4036280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865AA-F917-4E65-BA08-2AEE7A073061}" type="datetimeFigureOut">
              <a:rPr lang="en-US" smtClean="0"/>
              <a:pPr/>
              <a:t>10/9/2018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2D7CE9-C8C3-49ED-B1A0-F83B4036280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3"/>
          <p:cNvSpPr>
            <a:spLocks noGrp="1" noChangeArrowheads="1"/>
          </p:cNvSpPr>
          <p:nvPr>
            <p:ph type="subTitle" idx="1"/>
          </p:nvPr>
        </p:nvSpPr>
        <p:spPr>
          <a:xfrm>
            <a:off x="5982855" y="5230494"/>
            <a:ext cx="2971800" cy="990600"/>
          </a:xfrm>
        </p:spPr>
        <p:txBody>
          <a:bodyPr>
            <a:normAutofit fontScale="85000" lnSpcReduction="20000"/>
          </a:bodyPr>
          <a:lstStyle/>
          <a:p>
            <a:r>
              <a:rPr lang="en-US" sz="2400" b="1" dirty="0">
                <a:solidFill>
                  <a:srgbClr val="73000A"/>
                </a:solidFill>
                <a:latin typeface="Times New Roman" pitchFamily="18" charset="0"/>
              </a:rPr>
              <a:t>Justin G. </a:t>
            </a:r>
            <a:r>
              <a:rPr lang="en-US" sz="2400" b="1" dirty="0" err="1">
                <a:solidFill>
                  <a:srgbClr val="73000A"/>
                </a:solidFill>
                <a:latin typeface="Times New Roman" pitchFamily="18" charset="0"/>
              </a:rPr>
              <a:t>Clar</a:t>
            </a:r>
            <a:r>
              <a:rPr lang="en-US" sz="2400" b="1" dirty="0">
                <a:solidFill>
                  <a:srgbClr val="73000A"/>
                </a:solidFill>
                <a:latin typeface="Times New Roman" pitchFamily="18" charset="0"/>
              </a:rPr>
              <a:t> </a:t>
            </a:r>
          </a:p>
          <a:p>
            <a:r>
              <a:rPr lang="en-US" sz="2400" b="1" dirty="0">
                <a:solidFill>
                  <a:srgbClr val="73000A"/>
                </a:solidFill>
                <a:latin typeface="Times New Roman" pitchFamily="18" charset="0"/>
              </a:rPr>
              <a:t>October 10</a:t>
            </a:r>
            <a:r>
              <a:rPr lang="en-US" sz="2400" b="1" baseline="30000" dirty="0">
                <a:solidFill>
                  <a:srgbClr val="73000A"/>
                </a:solidFill>
                <a:latin typeface="Times New Roman" pitchFamily="18" charset="0"/>
              </a:rPr>
              <a:t>th</a:t>
            </a:r>
            <a:r>
              <a:rPr lang="en-US" sz="2400" b="1" dirty="0">
                <a:solidFill>
                  <a:srgbClr val="73000A"/>
                </a:solidFill>
                <a:latin typeface="Times New Roman" pitchFamily="18" charset="0"/>
              </a:rPr>
              <a:t> 2018</a:t>
            </a:r>
          </a:p>
          <a:p>
            <a:r>
              <a:rPr lang="en-US" sz="2400" b="1" dirty="0">
                <a:solidFill>
                  <a:srgbClr val="73000A"/>
                </a:solidFill>
                <a:latin typeface="Times New Roman" pitchFamily="18" charset="0"/>
              </a:rPr>
              <a:t>Elon University</a:t>
            </a:r>
          </a:p>
          <a:p>
            <a:pPr algn="l"/>
            <a:endParaRPr lang="en-US" sz="2400" b="1" u="sng" baseline="30000" dirty="0">
              <a:solidFill>
                <a:srgbClr val="0021A5"/>
              </a:solidFill>
              <a:latin typeface="Times New Roman" pitchFamily="18" charset="0"/>
            </a:endParaRPr>
          </a:p>
        </p:txBody>
      </p:sp>
      <p:sp>
        <p:nvSpPr>
          <p:cNvPr id="13314" name="Rectangle 4"/>
          <p:cNvSpPr>
            <a:spLocks noChangeArrowheads="1"/>
          </p:cNvSpPr>
          <p:nvPr/>
        </p:nvSpPr>
        <p:spPr bwMode="auto">
          <a:xfrm>
            <a:off x="198582" y="163194"/>
            <a:ext cx="8610600" cy="2362200"/>
          </a:xfrm>
          <a:prstGeom prst="rect">
            <a:avLst/>
          </a:prstGeom>
          <a:noFill/>
          <a:ln w="38100">
            <a:noFill/>
            <a:miter lim="800000"/>
            <a:headEnd/>
            <a:tailEnd/>
          </a:ln>
        </p:spPr>
        <p:txBody>
          <a:bodyPr anchor="ctr"/>
          <a:lstStyle/>
          <a:p>
            <a:pPr algn="ctr"/>
            <a:r>
              <a:rPr lang="en-US" sz="3200" b="1" dirty="0">
                <a:solidFill>
                  <a:srgbClr val="73000A"/>
                </a:solidFill>
                <a:latin typeface="Times New Roman" pitchFamily="18" charset="0"/>
                <a:cs typeface="Times New Roman" pitchFamily="18" charset="0"/>
              </a:rPr>
              <a:t>The Relationship Between Nanoparticle Characterization and Risk </a:t>
            </a:r>
            <a:endParaRPr lang="en-US" sz="3200" b="1" u="sng" dirty="0">
              <a:solidFill>
                <a:srgbClr val="FF0000"/>
              </a:solidFill>
              <a:latin typeface="Times New Roman" pitchFamily="18" charset="0"/>
              <a:cs typeface="Times New Roman" pitchFamily="18" charset="0"/>
            </a:endParaRPr>
          </a:p>
        </p:txBody>
      </p:sp>
      <p:pic>
        <p:nvPicPr>
          <p:cNvPr id="23554" name="Picture 2" descr="http://www.elon.edu/images/e-web/admissions/template_elements/ad_phoeni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22188"/>
            <a:ext cx="3189197" cy="18072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F5DBCCB-5FBE-4357-B796-B7033E6DF452}"/>
              </a:ext>
            </a:extLst>
          </p:cNvPr>
          <p:cNvSpPr/>
          <p:nvPr/>
        </p:nvSpPr>
        <p:spPr>
          <a:xfrm>
            <a:off x="876300" y="2525394"/>
            <a:ext cx="7391400" cy="646331"/>
          </a:xfrm>
          <a:prstGeom prst="rect">
            <a:avLst/>
          </a:prstGeom>
        </p:spPr>
        <p:txBody>
          <a:bodyPr wrap="square">
            <a:spAutoFit/>
          </a:bodyPr>
          <a:lstStyle/>
          <a:p>
            <a:pPr algn="ctr"/>
            <a:r>
              <a:rPr lang="en-US" b="1" dirty="0">
                <a:latin typeface="Times" panose="02020603050405020304" pitchFamily="18" charset="0"/>
                <a:cs typeface="Times" panose="02020603050405020304" pitchFamily="18" charset="0"/>
              </a:rPr>
              <a:t>QEEN II: 2​</a:t>
            </a:r>
            <a:r>
              <a:rPr lang="en-US" b="1" dirty="0" err="1">
                <a:latin typeface="Times" panose="02020603050405020304" pitchFamily="18" charset="0"/>
                <a:cs typeface="Times" panose="02020603050405020304" pitchFamily="18" charset="0"/>
              </a:rPr>
              <a:t>nd</a:t>
            </a:r>
            <a:r>
              <a:rPr lang="en-US" b="1" dirty="0">
                <a:latin typeface="Times" panose="02020603050405020304" pitchFamily="18" charset="0"/>
                <a:cs typeface="Times" panose="02020603050405020304" pitchFamily="18" charset="0"/>
              </a:rPr>
              <a:t>​ Quantifying Exposure to Engineered Nanomaterials from Manufactured Products Workshop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05387EB7-7389-4520-80DD-0DB53FAC3868}"/>
              </a:ext>
            </a:extLst>
          </p:cNvPr>
          <p:cNvSpPr>
            <a:spLocks noChangeArrowheads="1"/>
          </p:cNvSpPr>
          <p:nvPr/>
        </p:nvSpPr>
        <p:spPr bwMode="auto">
          <a:xfrm>
            <a:off x="1447800" y="304800"/>
            <a:ext cx="533400" cy="685800"/>
          </a:xfrm>
          <a:prstGeom prst="can">
            <a:avLst>
              <a:gd name="adj" fmla="val 32143"/>
            </a:avLst>
          </a:prstGeom>
          <a:solidFill>
            <a:srgbClr val="FCA2A8"/>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1800"/>
          </a:p>
        </p:txBody>
      </p:sp>
      <p:sp>
        <p:nvSpPr>
          <p:cNvPr id="4" name="Oval 3">
            <a:extLst>
              <a:ext uri="{FF2B5EF4-FFF2-40B4-BE49-F238E27FC236}">
                <a16:creationId xmlns:a16="http://schemas.microsoft.com/office/drawing/2014/main" id="{5E2130C7-C8A9-48BF-98E5-593110319D26}"/>
              </a:ext>
            </a:extLst>
          </p:cNvPr>
          <p:cNvSpPr>
            <a:spLocks noChangeArrowheads="1"/>
          </p:cNvSpPr>
          <p:nvPr/>
        </p:nvSpPr>
        <p:spPr bwMode="auto">
          <a:xfrm>
            <a:off x="381000" y="2286000"/>
            <a:ext cx="2514600" cy="1371600"/>
          </a:xfrm>
          <a:prstGeom prst="ellipse">
            <a:avLst/>
          </a:prstGeom>
          <a:noFill/>
          <a:ln w="571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1800"/>
          </a:p>
        </p:txBody>
      </p:sp>
      <p:sp>
        <p:nvSpPr>
          <p:cNvPr id="5" name="AutoShape 4">
            <a:extLst>
              <a:ext uri="{FF2B5EF4-FFF2-40B4-BE49-F238E27FC236}">
                <a16:creationId xmlns:a16="http://schemas.microsoft.com/office/drawing/2014/main" id="{16C601FE-8F84-45E8-9642-2F8DC35EF4CC}"/>
              </a:ext>
            </a:extLst>
          </p:cNvPr>
          <p:cNvSpPr>
            <a:spLocks noChangeArrowheads="1"/>
          </p:cNvSpPr>
          <p:nvPr/>
        </p:nvSpPr>
        <p:spPr bwMode="auto">
          <a:xfrm>
            <a:off x="762000" y="4114800"/>
            <a:ext cx="1752600" cy="1066800"/>
          </a:xfrm>
          <a:prstGeom prst="bevel">
            <a:avLst>
              <a:gd name="adj" fmla="val 12500"/>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1800"/>
          </a:p>
        </p:txBody>
      </p:sp>
      <p:sp>
        <p:nvSpPr>
          <p:cNvPr id="6" name="Rectangle 5">
            <a:extLst>
              <a:ext uri="{FF2B5EF4-FFF2-40B4-BE49-F238E27FC236}">
                <a16:creationId xmlns:a16="http://schemas.microsoft.com/office/drawing/2014/main" id="{E64C900C-99A5-4EDC-BC9D-6FA652944FDB}"/>
              </a:ext>
            </a:extLst>
          </p:cNvPr>
          <p:cNvSpPr>
            <a:spLocks noChangeArrowheads="1"/>
          </p:cNvSpPr>
          <p:nvPr/>
        </p:nvSpPr>
        <p:spPr bwMode="auto">
          <a:xfrm>
            <a:off x="838200" y="5867400"/>
            <a:ext cx="1447800" cy="685800"/>
          </a:xfrm>
          <a:prstGeom prst="rect">
            <a:avLst/>
          </a:prstGeom>
          <a:solidFill>
            <a:schemeClr val="accent1"/>
          </a:solidFill>
          <a:ln w="5715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1800" b="1"/>
              <a:t>End of Life</a:t>
            </a:r>
          </a:p>
        </p:txBody>
      </p:sp>
      <p:sp>
        <p:nvSpPr>
          <p:cNvPr id="7" name="Text Box 6">
            <a:extLst>
              <a:ext uri="{FF2B5EF4-FFF2-40B4-BE49-F238E27FC236}">
                <a16:creationId xmlns:a16="http://schemas.microsoft.com/office/drawing/2014/main" id="{795D7F87-39D6-427A-98CE-F252F2F3B91C}"/>
              </a:ext>
            </a:extLst>
          </p:cNvPr>
          <p:cNvSpPr txBox="1">
            <a:spLocks noChangeArrowheads="1"/>
          </p:cNvSpPr>
          <p:nvPr/>
        </p:nvSpPr>
        <p:spPr bwMode="auto">
          <a:xfrm>
            <a:off x="685800" y="990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800" b="1"/>
              <a:t>Synthesis methods</a:t>
            </a:r>
          </a:p>
        </p:txBody>
      </p:sp>
      <p:sp>
        <p:nvSpPr>
          <p:cNvPr id="8" name="Rectangle 7">
            <a:extLst>
              <a:ext uri="{FF2B5EF4-FFF2-40B4-BE49-F238E27FC236}">
                <a16:creationId xmlns:a16="http://schemas.microsoft.com/office/drawing/2014/main" id="{5F35C6AF-CB97-4C59-A374-501D47910FDE}"/>
              </a:ext>
            </a:extLst>
          </p:cNvPr>
          <p:cNvSpPr>
            <a:spLocks noChangeArrowheads="1"/>
          </p:cNvSpPr>
          <p:nvPr/>
        </p:nvSpPr>
        <p:spPr bwMode="auto">
          <a:xfrm>
            <a:off x="533400" y="152400"/>
            <a:ext cx="2438400" cy="14478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1800"/>
          </a:p>
        </p:txBody>
      </p:sp>
      <p:sp>
        <p:nvSpPr>
          <p:cNvPr id="9" name="Text Box 8">
            <a:extLst>
              <a:ext uri="{FF2B5EF4-FFF2-40B4-BE49-F238E27FC236}">
                <a16:creationId xmlns:a16="http://schemas.microsoft.com/office/drawing/2014/main" id="{8289BEAC-70EF-4F03-82E3-7875F78E3363}"/>
              </a:ext>
            </a:extLst>
          </p:cNvPr>
          <p:cNvSpPr txBox="1">
            <a:spLocks noChangeArrowheads="1"/>
          </p:cNvSpPr>
          <p:nvPr/>
        </p:nvSpPr>
        <p:spPr bwMode="auto">
          <a:xfrm>
            <a:off x="762000" y="2438400"/>
            <a:ext cx="191135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800"/>
              <a:t>Property Change</a:t>
            </a:r>
          </a:p>
          <a:p>
            <a:pPr eaLnBrk="1" hangingPunct="1"/>
            <a:r>
              <a:rPr lang="en-US" altLang="en-US" sz="1400"/>
              <a:t> - post-synthesis</a:t>
            </a:r>
          </a:p>
          <a:p>
            <a:pPr eaLnBrk="1" hangingPunct="1"/>
            <a:r>
              <a:rPr lang="en-US" altLang="en-US" sz="1400"/>
              <a:t> - intermediate</a:t>
            </a:r>
          </a:p>
          <a:p>
            <a:pPr eaLnBrk="1" hangingPunct="1"/>
            <a:r>
              <a:rPr lang="en-US" altLang="en-US" sz="1400"/>
              <a:t>    production</a:t>
            </a:r>
          </a:p>
        </p:txBody>
      </p:sp>
      <p:sp>
        <p:nvSpPr>
          <p:cNvPr id="10" name="Text Box 9">
            <a:extLst>
              <a:ext uri="{FF2B5EF4-FFF2-40B4-BE49-F238E27FC236}">
                <a16:creationId xmlns:a16="http://schemas.microsoft.com/office/drawing/2014/main" id="{5BBF3B05-BC78-4C60-AB6E-B822C1FDDC30}"/>
              </a:ext>
            </a:extLst>
          </p:cNvPr>
          <p:cNvSpPr txBox="1">
            <a:spLocks noChangeArrowheads="1"/>
          </p:cNvSpPr>
          <p:nvPr/>
        </p:nvSpPr>
        <p:spPr bwMode="auto">
          <a:xfrm>
            <a:off x="609600" y="43434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800"/>
              <a:t>NANO-PRODUCTS</a:t>
            </a:r>
          </a:p>
        </p:txBody>
      </p:sp>
      <p:sp>
        <p:nvSpPr>
          <p:cNvPr id="11" name="Line 11">
            <a:extLst>
              <a:ext uri="{FF2B5EF4-FFF2-40B4-BE49-F238E27FC236}">
                <a16:creationId xmlns:a16="http://schemas.microsoft.com/office/drawing/2014/main" id="{26FB3101-E7B1-4708-84F1-6345DD6EFF62}"/>
              </a:ext>
            </a:extLst>
          </p:cNvPr>
          <p:cNvSpPr>
            <a:spLocks noChangeShapeType="1"/>
          </p:cNvSpPr>
          <p:nvPr/>
        </p:nvSpPr>
        <p:spPr bwMode="auto">
          <a:xfrm>
            <a:off x="1600200" y="1600200"/>
            <a:ext cx="0" cy="685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12">
            <a:extLst>
              <a:ext uri="{FF2B5EF4-FFF2-40B4-BE49-F238E27FC236}">
                <a16:creationId xmlns:a16="http://schemas.microsoft.com/office/drawing/2014/main" id="{583BB07B-3C1A-4323-836C-8817094D5C68}"/>
              </a:ext>
            </a:extLst>
          </p:cNvPr>
          <p:cNvSpPr>
            <a:spLocks noChangeShapeType="1"/>
          </p:cNvSpPr>
          <p:nvPr/>
        </p:nvSpPr>
        <p:spPr bwMode="auto">
          <a:xfrm>
            <a:off x="1600200" y="3657600"/>
            <a:ext cx="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13">
            <a:extLst>
              <a:ext uri="{FF2B5EF4-FFF2-40B4-BE49-F238E27FC236}">
                <a16:creationId xmlns:a16="http://schemas.microsoft.com/office/drawing/2014/main" id="{EC982C10-8EF8-415B-BA11-69DC4C3B4C0D}"/>
              </a:ext>
            </a:extLst>
          </p:cNvPr>
          <p:cNvSpPr>
            <a:spLocks noChangeShapeType="1"/>
          </p:cNvSpPr>
          <p:nvPr/>
        </p:nvSpPr>
        <p:spPr bwMode="auto">
          <a:xfrm>
            <a:off x="1600200" y="5181600"/>
            <a:ext cx="0" cy="609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14">
            <a:extLst>
              <a:ext uri="{FF2B5EF4-FFF2-40B4-BE49-F238E27FC236}">
                <a16:creationId xmlns:a16="http://schemas.microsoft.com/office/drawing/2014/main" id="{22815C38-EE86-4947-AA62-C401BCA332CF}"/>
              </a:ext>
            </a:extLst>
          </p:cNvPr>
          <p:cNvSpPr>
            <a:spLocks noChangeShapeType="1"/>
          </p:cNvSpPr>
          <p:nvPr/>
        </p:nvSpPr>
        <p:spPr bwMode="auto">
          <a:xfrm>
            <a:off x="2971800" y="990600"/>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15">
            <a:extLst>
              <a:ext uri="{FF2B5EF4-FFF2-40B4-BE49-F238E27FC236}">
                <a16:creationId xmlns:a16="http://schemas.microsoft.com/office/drawing/2014/main" id="{E60A397C-7796-464F-ACAA-4E0DABE1A1D8}"/>
              </a:ext>
            </a:extLst>
          </p:cNvPr>
          <p:cNvSpPr>
            <a:spLocks noChangeShapeType="1"/>
          </p:cNvSpPr>
          <p:nvPr/>
        </p:nvSpPr>
        <p:spPr bwMode="auto">
          <a:xfrm>
            <a:off x="2895600" y="2971800"/>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6">
            <a:extLst>
              <a:ext uri="{FF2B5EF4-FFF2-40B4-BE49-F238E27FC236}">
                <a16:creationId xmlns:a16="http://schemas.microsoft.com/office/drawing/2014/main" id="{3DBE41A9-6127-4FE4-893F-7B1D6E9C2EAF}"/>
              </a:ext>
            </a:extLst>
          </p:cNvPr>
          <p:cNvSpPr>
            <a:spLocks noChangeShapeType="1"/>
          </p:cNvSpPr>
          <p:nvPr/>
        </p:nvSpPr>
        <p:spPr bwMode="auto">
          <a:xfrm>
            <a:off x="2514600" y="46482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17">
            <a:extLst>
              <a:ext uri="{FF2B5EF4-FFF2-40B4-BE49-F238E27FC236}">
                <a16:creationId xmlns:a16="http://schemas.microsoft.com/office/drawing/2014/main" id="{325418BF-446F-4706-9666-1C963A1E10C5}"/>
              </a:ext>
            </a:extLst>
          </p:cNvPr>
          <p:cNvSpPr>
            <a:spLocks noChangeShapeType="1"/>
          </p:cNvSpPr>
          <p:nvPr/>
        </p:nvSpPr>
        <p:spPr bwMode="auto">
          <a:xfrm>
            <a:off x="2286000" y="6248400"/>
            <a:ext cx="15240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Text Box 37">
            <a:extLst>
              <a:ext uri="{FF2B5EF4-FFF2-40B4-BE49-F238E27FC236}">
                <a16:creationId xmlns:a16="http://schemas.microsoft.com/office/drawing/2014/main" id="{8F1D15E6-721F-446B-AA49-A8770014E5A2}"/>
              </a:ext>
            </a:extLst>
          </p:cNvPr>
          <p:cNvSpPr txBox="1">
            <a:spLocks noChangeArrowheads="1"/>
          </p:cNvSpPr>
          <p:nvPr/>
        </p:nvSpPr>
        <p:spPr bwMode="auto">
          <a:xfrm>
            <a:off x="2514600" y="6248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t>Release</a:t>
            </a:r>
          </a:p>
        </p:txBody>
      </p:sp>
      <p:sp>
        <p:nvSpPr>
          <p:cNvPr id="27" name="Text Box 38">
            <a:extLst>
              <a:ext uri="{FF2B5EF4-FFF2-40B4-BE49-F238E27FC236}">
                <a16:creationId xmlns:a16="http://schemas.microsoft.com/office/drawing/2014/main" id="{951C67E8-C245-4C44-9192-C2F57324A661}"/>
              </a:ext>
            </a:extLst>
          </p:cNvPr>
          <p:cNvSpPr txBox="1">
            <a:spLocks noChangeArrowheads="1"/>
          </p:cNvSpPr>
          <p:nvPr/>
        </p:nvSpPr>
        <p:spPr bwMode="auto">
          <a:xfrm>
            <a:off x="2590800" y="4648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t>Release</a:t>
            </a:r>
          </a:p>
        </p:txBody>
      </p:sp>
      <p:sp>
        <p:nvSpPr>
          <p:cNvPr id="28" name="Text Box 39">
            <a:extLst>
              <a:ext uri="{FF2B5EF4-FFF2-40B4-BE49-F238E27FC236}">
                <a16:creationId xmlns:a16="http://schemas.microsoft.com/office/drawing/2014/main" id="{2930E467-55B9-4E55-9ECE-A8FE8EED5150}"/>
              </a:ext>
            </a:extLst>
          </p:cNvPr>
          <p:cNvSpPr txBox="1">
            <a:spLocks noChangeArrowheads="1"/>
          </p:cNvSpPr>
          <p:nvPr/>
        </p:nvSpPr>
        <p:spPr bwMode="auto">
          <a:xfrm>
            <a:off x="2895600" y="29718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t>Release</a:t>
            </a:r>
          </a:p>
        </p:txBody>
      </p:sp>
      <p:sp>
        <p:nvSpPr>
          <p:cNvPr id="29" name="Text Box 40">
            <a:extLst>
              <a:ext uri="{FF2B5EF4-FFF2-40B4-BE49-F238E27FC236}">
                <a16:creationId xmlns:a16="http://schemas.microsoft.com/office/drawing/2014/main" id="{83F15D1D-5DDB-4C54-ADBA-6D324283D4F3}"/>
              </a:ext>
            </a:extLst>
          </p:cNvPr>
          <p:cNvSpPr txBox="1">
            <a:spLocks noChangeArrowheads="1"/>
          </p:cNvSpPr>
          <p:nvPr/>
        </p:nvSpPr>
        <p:spPr bwMode="auto">
          <a:xfrm>
            <a:off x="2971800" y="990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dirty="0"/>
              <a:t>Release</a:t>
            </a:r>
          </a:p>
        </p:txBody>
      </p:sp>
      <p:sp>
        <p:nvSpPr>
          <p:cNvPr id="30" name="Rectangle 23">
            <a:extLst>
              <a:ext uri="{FF2B5EF4-FFF2-40B4-BE49-F238E27FC236}">
                <a16:creationId xmlns:a16="http://schemas.microsoft.com/office/drawing/2014/main" id="{41734280-1C0E-4BB9-8D64-40D4CA953087}"/>
              </a:ext>
            </a:extLst>
          </p:cNvPr>
          <p:cNvSpPr>
            <a:spLocks noChangeArrowheads="1"/>
          </p:cNvSpPr>
          <p:nvPr/>
        </p:nvSpPr>
        <p:spPr bwMode="auto">
          <a:xfrm>
            <a:off x="3810000" y="956650"/>
            <a:ext cx="1828800" cy="53340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800"/>
          </a:p>
        </p:txBody>
      </p:sp>
      <p:sp>
        <p:nvSpPr>
          <p:cNvPr id="31" name="Rectangle 25">
            <a:extLst>
              <a:ext uri="{FF2B5EF4-FFF2-40B4-BE49-F238E27FC236}">
                <a16:creationId xmlns:a16="http://schemas.microsoft.com/office/drawing/2014/main" id="{04B8E05C-7626-4BE1-8017-E3F9B825819B}"/>
              </a:ext>
            </a:extLst>
          </p:cNvPr>
          <p:cNvSpPr>
            <a:spLocks noChangeArrowheads="1"/>
          </p:cNvSpPr>
          <p:nvPr/>
        </p:nvSpPr>
        <p:spPr bwMode="auto">
          <a:xfrm>
            <a:off x="3810000" y="956650"/>
            <a:ext cx="1828800" cy="762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a:t>Environmental Health </a:t>
            </a:r>
          </a:p>
          <a:p>
            <a:pPr algn="ctr"/>
            <a:r>
              <a:rPr lang="en-US" altLang="en-US" sz="1400"/>
              <a:t>End Points</a:t>
            </a:r>
          </a:p>
        </p:txBody>
      </p:sp>
      <p:sp>
        <p:nvSpPr>
          <p:cNvPr id="32" name="Text Box 27">
            <a:extLst>
              <a:ext uri="{FF2B5EF4-FFF2-40B4-BE49-F238E27FC236}">
                <a16:creationId xmlns:a16="http://schemas.microsoft.com/office/drawing/2014/main" id="{0DD6ACA0-FBCF-4BA4-B74E-B6A5BCDF6A40}"/>
              </a:ext>
            </a:extLst>
          </p:cNvPr>
          <p:cNvSpPr txBox="1">
            <a:spLocks noChangeArrowheads="1"/>
          </p:cNvSpPr>
          <p:nvPr/>
        </p:nvSpPr>
        <p:spPr bwMode="auto">
          <a:xfrm>
            <a:off x="3886200" y="1947250"/>
            <a:ext cx="1676400" cy="16240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1800" dirty="0"/>
          </a:p>
          <a:p>
            <a:pPr>
              <a:spcBef>
                <a:spcPct val="50000"/>
              </a:spcBef>
            </a:pPr>
            <a:endParaRPr lang="en-US" altLang="en-US" sz="1800" dirty="0"/>
          </a:p>
          <a:p>
            <a:pPr algn="ctr">
              <a:spcBef>
                <a:spcPct val="50000"/>
              </a:spcBef>
            </a:pPr>
            <a:r>
              <a:rPr lang="en-US" altLang="en-US" sz="1800" dirty="0"/>
              <a:t>Biota</a:t>
            </a:r>
          </a:p>
          <a:p>
            <a:pPr>
              <a:spcBef>
                <a:spcPct val="50000"/>
              </a:spcBef>
            </a:pPr>
            <a:endParaRPr lang="en-US" altLang="en-US" sz="1800" dirty="0"/>
          </a:p>
        </p:txBody>
      </p:sp>
      <p:sp>
        <p:nvSpPr>
          <p:cNvPr id="33" name="Text Box 30">
            <a:extLst>
              <a:ext uri="{FF2B5EF4-FFF2-40B4-BE49-F238E27FC236}">
                <a16:creationId xmlns:a16="http://schemas.microsoft.com/office/drawing/2014/main" id="{51254DF9-994B-4E82-A49C-00DF1DA91CE0}"/>
              </a:ext>
            </a:extLst>
          </p:cNvPr>
          <p:cNvSpPr txBox="1">
            <a:spLocks noChangeArrowheads="1"/>
          </p:cNvSpPr>
          <p:nvPr/>
        </p:nvSpPr>
        <p:spPr bwMode="auto">
          <a:xfrm>
            <a:off x="3924300" y="4560603"/>
            <a:ext cx="1676400" cy="12207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1800"/>
          </a:p>
          <a:p>
            <a:pPr algn="ctr">
              <a:spcBef>
                <a:spcPct val="50000"/>
              </a:spcBef>
            </a:pPr>
            <a:r>
              <a:rPr lang="en-US" altLang="en-US" sz="1800"/>
              <a:t>Humans</a:t>
            </a:r>
          </a:p>
          <a:p>
            <a:pPr>
              <a:spcBef>
                <a:spcPct val="50000"/>
              </a:spcBef>
            </a:pPr>
            <a:endParaRPr lang="en-US" altLang="en-US" sz="1800"/>
          </a:p>
        </p:txBody>
      </p:sp>
      <p:sp>
        <p:nvSpPr>
          <p:cNvPr id="36" name="Title 1">
            <a:extLst>
              <a:ext uri="{FF2B5EF4-FFF2-40B4-BE49-F238E27FC236}">
                <a16:creationId xmlns:a16="http://schemas.microsoft.com/office/drawing/2014/main" id="{B0F7DF99-9D5D-4578-BB36-524A9647766F}"/>
              </a:ext>
            </a:extLst>
          </p:cNvPr>
          <p:cNvSpPr>
            <a:spLocks noGrp="1"/>
          </p:cNvSpPr>
          <p:nvPr>
            <p:ph type="title"/>
          </p:nvPr>
        </p:nvSpPr>
        <p:spPr>
          <a:xfrm>
            <a:off x="3390900" y="126935"/>
            <a:ext cx="5334000" cy="708811"/>
          </a:xfrm>
          <a:ln w="38100">
            <a:solidFill>
              <a:srgbClr val="B59A57"/>
            </a:solidFill>
          </a:ln>
        </p:spPr>
        <p:txBody>
          <a:bodyPr>
            <a:normAutofit/>
          </a:bodyPr>
          <a:lstStyle/>
          <a:p>
            <a:r>
              <a:rPr lang="en-US" sz="2500" b="1" dirty="0">
                <a:solidFill>
                  <a:srgbClr val="98002E"/>
                </a:solidFill>
                <a:latin typeface="Times New Roman" panose="02020603050405020304" pitchFamily="18" charset="0"/>
                <a:cs typeface="Times New Roman" panose="02020603050405020304" pitchFamily="18" charset="0"/>
              </a:rPr>
              <a:t>Life Cycle and Fate of Nanomaterials </a:t>
            </a:r>
          </a:p>
        </p:txBody>
      </p:sp>
      <p:sp>
        <p:nvSpPr>
          <p:cNvPr id="39" name="Oval 38">
            <a:extLst>
              <a:ext uri="{FF2B5EF4-FFF2-40B4-BE49-F238E27FC236}">
                <a16:creationId xmlns:a16="http://schemas.microsoft.com/office/drawing/2014/main" id="{60523044-8E6C-42CA-97A8-E05995DC8BAA}"/>
              </a:ext>
            </a:extLst>
          </p:cNvPr>
          <p:cNvSpPr/>
          <p:nvPr/>
        </p:nvSpPr>
        <p:spPr>
          <a:xfrm>
            <a:off x="152400" y="3886200"/>
            <a:ext cx="4419587" cy="1676399"/>
          </a:xfrm>
          <a:prstGeom prst="ellipse">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61B1749-1634-418B-ADE6-AA87E885593E}"/>
              </a:ext>
            </a:extLst>
          </p:cNvPr>
          <p:cNvSpPr txBox="1"/>
          <p:nvPr/>
        </p:nvSpPr>
        <p:spPr>
          <a:xfrm>
            <a:off x="6019787" y="2270760"/>
            <a:ext cx="3200400" cy="3939540"/>
          </a:xfrm>
          <a:prstGeom prst="rect">
            <a:avLst/>
          </a:prstGeom>
          <a:noFill/>
        </p:spPr>
        <p:txBody>
          <a:bodyPr wrap="square" rtlCol="0">
            <a:spAutoFit/>
          </a:bodyPr>
          <a:lstStyle/>
          <a:p>
            <a:r>
              <a:rPr lang="en-US" sz="2500" b="1" u="sng" dirty="0">
                <a:latin typeface="Times New Roman" panose="02020603050405020304" pitchFamily="18" charset="0"/>
                <a:cs typeface="Times New Roman" panose="02020603050405020304" pitchFamily="18" charset="0"/>
              </a:rPr>
              <a:t>Critical Components</a:t>
            </a:r>
          </a:p>
          <a:p>
            <a:pPr marL="342900"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Realistic Exposure Concentrations</a:t>
            </a:r>
          </a:p>
          <a:p>
            <a:pPr marL="342900"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Speciation of release material</a:t>
            </a:r>
          </a:p>
          <a:p>
            <a:pPr marL="800100" lvl="1"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Particles</a:t>
            </a:r>
          </a:p>
          <a:p>
            <a:pPr marL="800100" lvl="1"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Ions</a:t>
            </a:r>
          </a:p>
          <a:p>
            <a:pPr marL="800100" lvl="1"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Aggregates (Homo and Hetero) </a:t>
            </a:r>
          </a:p>
        </p:txBody>
      </p:sp>
      <p:sp>
        <p:nvSpPr>
          <p:cNvPr id="42" name="Left Brace 41">
            <a:extLst>
              <a:ext uri="{FF2B5EF4-FFF2-40B4-BE49-F238E27FC236}">
                <a16:creationId xmlns:a16="http://schemas.microsoft.com/office/drawing/2014/main" id="{4372EE76-FB99-4E27-8886-845DDB94E0B5}"/>
              </a:ext>
            </a:extLst>
          </p:cNvPr>
          <p:cNvSpPr/>
          <p:nvPr/>
        </p:nvSpPr>
        <p:spPr>
          <a:xfrm>
            <a:off x="4571988" y="2667000"/>
            <a:ext cx="1528354" cy="3543300"/>
          </a:xfrm>
          <a:prstGeom prst="leftBrace">
            <a:avLst>
              <a:gd name="adj1" fmla="val 44800"/>
              <a:gd name="adj2" fmla="val 60077"/>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868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9"/>
                                        </p:tgtEl>
                                      </p:cBhvr>
                                    </p:animEffect>
                                    <p:set>
                                      <p:cBhvr>
                                        <p:cTn id="20" dur="1" fill="hold">
                                          <p:stCondLst>
                                            <p:cond delay="499"/>
                                          </p:stCondLst>
                                        </p:cTn>
                                        <p:tgtEl>
                                          <p:spTgt spid="39"/>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2"/>
                                        </p:tgtEl>
                                      </p:cBhvr>
                                    </p:animEffect>
                                    <p:set>
                                      <p:cBhvr>
                                        <p:cTn id="23" dur="1" fill="hold">
                                          <p:stCondLst>
                                            <p:cond delay="499"/>
                                          </p:stCondLst>
                                        </p:cTn>
                                        <p:tgtEl>
                                          <p:spTgt spid="42"/>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28"/>
                                        </p:tgtEl>
                                      </p:cBhvr>
                                    </p:animEffect>
                                    <p:set>
                                      <p:cBhvr>
                                        <p:cTn id="77" dur="1" fill="hold">
                                          <p:stCondLst>
                                            <p:cond delay="499"/>
                                          </p:stCondLst>
                                        </p:cTn>
                                        <p:tgtEl>
                                          <p:spTgt spid="28"/>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30"/>
                                        </p:tgtEl>
                                      </p:cBhvr>
                                    </p:animEffect>
                                    <p:set>
                                      <p:cBhvr>
                                        <p:cTn id="83" dur="1" fill="hold">
                                          <p:stCondLst>
                                            <p:cond delay="499"/>
                                          </p:stCondLst>
                                        </p:cTn>
                                        <p:tgtEl>
                                          <p:spTgt spid="30"/>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31"/>
                                        </p:tgtEl>
                                      </p:cBhvr>
                                    </p:animEffect>
                                    <p:set>
                                      <p:cBhvr>
                                        <p:cTn id="86" dur="1" fill="hold">
                                          <p:stCondLst>
                                            <p:cond delay="499"/>
                                          </p:stCondLst>
                                        </p:cTn>
                                        <p:tgtEl>
                                          <p:spTgt spid="31"/>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32"/>
                                        </p:tgtEl>
                                      </p:cBhvr>
                                    </p:animEffect>
                                    <p:set>
                                      <p:cBhvr>
                                        <p:cTn id="89" dur="1" fill="hold">
                                          <p:stCondLst>
                                            <p:cond delay="499"/>
                                          </p:stCondLst>
                                        </p:cTn>
                                        <p:tgtEl>
                                          <p:spTgt spid="32"/>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33"/>
                                        </p:tgtEl>
                                      </p:cBhvr>
                                    </p:animEffect>
                                    <p:set>
                                      <p:cBhvr>
                                        <p:cTn id="92" dur="1" fill="hold">
                                          <p:stCondLst>
                                            <p:cond delay="499"/>
                                          </p:stCondLst>
                                        </p:cTn>
                                        <p:tgtEl>
                                          <p:spTgt spid="3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40"/>
                                        </p:tgtEl>
                                      </p:cBhvr>
                                    </p:animEffect>
                                    <p:set>
                                      <p:cBhvr>
                                        <p:cTn id="95"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animBg="1"/>
      <p:bldP spid="9" grpId="0"/>
      <p:bldP spid="10" grpId="0"/>
      <p:bldP spid="11" grpId="0" animBg="1"/>
      <p:bldP spid="12" grpId="0" animBg="1"/>
      <p:bldP spid="13" grpId="0" animBg="1"/>
      <p:bldP spid="14" grpId="0" animBg="1"/>
      <p:bldP spid="15" grpId="0" animBg="1"/>
      <p:bldP spid="16" grpId="0" animBg="1"/>
      <p:bldP spid="17" grpId="0" animBg="1"/>
      <p:bldP spid="26" grpId="0"/>
      <p:bldP spid="27" grpId="0"/>
      <p:bldP spid="28" grpId="0"/>
      <p:bldP spid="29" grpId="0"/>
      <p:bldP spid="30" grpId="0" animBg="1"/>
      <p:bldP spid="31" grpId="0" animBg="1"/>
      <p:bldP spid="32" grpId="0" animBg="1"/>
      <p:bldP spid="33" grpId="0" animBg="1"/>
      <p:bldP spid="39" grpId="0" animBg="1"/>
      <p:bldP spid="39" grpId="1" animBg="1"/>
      <p:bldP spid="40" grpId="0"/>
      <p:bldP spid="40" grpId="1"/>
      <p:bldP spid="42" grpId="0" animBg="1"/>
      <p:bldP spid="4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0E9DD1-1117-486D-B1E0-A40DF6AA5BFE}"/>
              </a:ext>
            </a:extLst>
          </p:cNvPr>
          <p:cNvSpPr txBox="1">
            <a:spLocks/>
          </p:cNvSpPr>
          <p:nvPr/>
        </p:nvSpPr>
        <p:spPr>
          <a:xfrm>
            <a:off x="381000" y="228600"/>
            <a:ext cx="8382000" cy="804713"/>
          </a:xfrm>
          <a:prstGeom prst="rect">
            <a:avLst/>
          </a:prstGeom>
          <a:ln w="38100">
            <a:solidFill>
              <a:srgbClr val="B59A57"/>
            </a:solidFill>
          </a:ln>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98002E"/>
                </a:solidFill>
                <a:latin typeface="Times New Roman" panose="02020603050405020304" pitchFamily="18" charset="0"/>
                <a:cs typeface="Times New Roman" panose="02020603050405020304" pitchFamily="18" charset="0"/>
              </a:rPr>
              <a:t>Dermal Contact &amp; Ingestion</a:t>
            </a:r>
          </a:p>
        </p:txBody>
      </p:sp>
      <p:grpSp>
        <p:nvGrpSpPr>
          <p:cNvPr id="5" name="Group 4">
            <a:extLst>
              <a:ext uri="{FF2B5EF4-FFF2-40B4-BE49-F238E27FC236}">
                <a16:creationId xmlns:a16="http://schemas.microsoft.com/office/drawing/2014/main" id="{828FC84E-CA75-4D5A-8809-A5E0E5EEE382}"/>
              </a:ext>
            </a:extLst>
          </p:cNvPr>
          <p:cNvGrpSpPr>
            <a:grpSpLocks noChangeAspect="1"/>
          </p:cNvGrpSpPr>
          <p:nvPr/>
        </p:nvGrpSpPr>
        <p:grpSpPr>
          <a:xfrm>
            <a:off x="381000" y="1167641"/>
            <a:ext cx="5867400" cy="5133921"/>
            <a:chOff x="2203268" y="1375953"/>
            <a:chExt cx="4458835" cy="3901440"/>
          </a:xfrm>
        </p:grpSpPr>
        <p:grpSp>
          <p:nvGrpSpPr>
            <p:cNvPr id="6" name="Group 5">
              <a:extLst>
                <a:ext uri="{FF2B5EF4-FFF2-40B4-BE49-F238E27FC236}">
                  <a16:creationId xmlns:a16="http://schemas.microsoft.com/office/drawing/2014/main" id="{4692F16A-910E-4387-87C5-320DCF2114D6}"/>
                </a:ext>
              </a:extLst>
            </p:cNvPr>
            <p:cNvGrpSpPr/>
            <p:nvPr/>
          </p:nvGrpSpPr>
          <p:grpSpPr>
            <a:xfrm>
              <a:off x="2203268" y="1375953"/>
              <a:ext cx="4458835" cy="3901440"/>
              <a:chOff x="2041847" y="2395675"/>
              <a:chExt cx="3167998" cy="2881720"/>
            </a:xfrm>
          </p:grpSpPr>
          <p:pic>
            <p:nvPicPr>
              <p:cNvPr id="8" name="Picture 7" descr="\\Aa.ad.epa.gov\ord\CIN\USERS\CTRHILL\jclar\Net MyDocuments\EPA-ORISE\ENM-Rubbing\Ce-Water-Wood-1Month-SEM_V2.png">
                <a:extLst>
                  <a:ext uri="{FF2B5EF4-FFF2-40B4-BE49-F238E27FC236}">
                    <a16:creationId xmlns:a16="http://schemas.microsoft.com/office/drawing/2014/main" id="{0ECA1362-D1C8-43DC-9645-1549A69C12A6}"/>
                  </a:ext>
                </a:extLst>
              </p:cNvPr>
              <p:cNvPicPr/>
              <p:nvPr/>
            </p:nvPicPr>
            <p:blipFill rotWithShape="1">
              <a:blip r:embed="rId2">
                <a:extLst>
                  <a:ext uri="{28A0092B-C50C-407E-A947-70E740481C1C}">
                    <a14:useLocalDpi xmlns:a14="http://schemas.microsoft.com/office/drawing/2010/main" val="0"/>
                  </a:ext>
                </a:extLst>
              </a:blip>
              <a:srcRect l="12171" b="50075"/>
              <a:stretch/>
            </p:blipFill>
            <p:spPr bwMode="auto">
              <a:xfrm>
                <a:off x="2041847" y="2395675"/>
                <a:ext cx="3167254" cy="2881720"/>
              </a:xfrm>
              <a:prstGeom prst="rect">
                <a:avLst/>
              </a:prstGeom>
              <a:noFill/>
              <a:ln>
                <a:noFill/>
              </a:ln>
            </p:spPr>
          </p:pic>
          <p:pic>
            <p:nvPicPr>
              <p:cNvPr id="9" name="Picture 8" descr="\\Aa.ad.epa.gov\ord\CIN\USERS\CTRHILL\jclar\Net MyDocuments\EPA-ORISE\ENM-Rubbing\Ce-Water-Wood-1Month-SEM_V2.png">
                <a:extLst>
                  <a:ext uri="{FF2B5EF4-FFF2-40B4-BE49-F238E27FC236}">
                    <a16:creationId xmlns:a16="http://schemas.microsoft.com/office/drawing/2014/main" id="{E5547811-1C2B-4450-9972-EDB0E86FEBAC}"/>
                  </a:ext>
                </a:extLst>
              </p:cNvPr>
              <p:cNvPicPr/>
              <p:nvPr/>
            </p:nvPicPr>
            <p:blipFill rotWithShape="1">
              <a:blip r:embed="rId2">
                <a:extLst>
                  <a:ext uri="{28A0092B-C50C-407E-A947-70E740481C1C}">
                    <a14:useLocalDpi xmlns:a14="http://schemas.microsoft.com/office/drawing/2010/main" val="0"/>
                  </a:ext>
                </a:extLst>
              </a:blip>
              <a:srcRect l="12931" t="50448" r="39884" b="7205"/>
              <a:stretch/>
            </p:blipFill>
            <p:spPr bwMode="auto">
              <a:xfrm>
                <a:off x="3508301" y="2395676"/>
                <a:ext cx="1701544" cy="2444316"/>
              </a:xfrm>
              <a:prstGeom prst="rect">
                <a:avLst/>
              </a:prstGeom>
              <a:noFill/>
              <a:ln>
                <a:noFill/>
              </a:ln>
            </p:spPr>
          </p:pic>
        </p:grpSp>
        <p:pic>
          <p:nvPicPr>
            <p:cNvPr id="7" name="Picture 6" descr="\\Aa.ad.epa.gov\ord\CIN\USERS\CTRHILL\jclar\Net MyDocuments\EPA-ORISE\ENM-Rubbing\Ce-Water-Wood-1Month-SEM_V2.png">
              <a:extLst>
                <a:ext uri="{FF2B5EF4-FFF2-40B4-BE49-F238E27FC236}">
                  <a16:creationId xmlns:a16="http://schemas.microsoft.com/office/drawing/2014/main" id="{48A841C7-4E41-4F48-ABC4-AE13CA8DB9F4}"/>
                </a:ext>
              </a:extLst>
            </p:cNvPr>
            <p:cNvPicPr/>
            <p:nvPr/>
          </p:nvPicPr>
          <p:blipFill rotWithShape="1">
            <a:blip r:embed="rId2">
              <a:extLst>
                <a:ext uri="{28A0092B-C50C-407E-A947-70E740481C1C}">
                  <a14:useLocalDpi xmlns:a14="http://schemas.microsoft.com/office/drawing/2010/main" val="0"/>
                </a:ext>
              </a:extLst>
            </a:blip>
            <a:srcRect l="-1" t="94968" r="74973" b="1912"/>
            <a:stretch/>
          </p:blipFill>
          <p:spPr bwMode="auto">
            <a:xfrm>
              <a:off x="4829524" y="4737462"/>
              <a:ext cx="1270300" cy="243840"/>
            </a:xfrm>
            <a:prstGeom prst="rect">
              <a:avLst/>
            </a:prstGeom>
            <a:noFill/>
            <a:ln>
              <a:noFill/>
            </a:ln>
          </p:spPr>
        </p:pic>
      </p:grpSp>
      <p:sp>
        <p:nvSpPr>
          <p:cNvPr id="10" name="Text Placeholder 2">
            <a:extLst>
              <a:ext uri="{FF2B5EF4-FFF2-40B4-BE49-F238E27FC236}">
                <a16:creationId xmlns:a16="http://schemas.microsoft.com/office/drawing/2014/main" id="{6645E1AC-95AC-4724-B3B7-0472AB28BDAE}"/>
              </a:ext>
            </a:extLst>
          </p:cNvPr>
          <p:cNvSpPr txBox="1">
            <a:spLocks/>
          </p:cNvSpPr>
          <p:nvPr/>
        </p:nvSpPr>
        <p:spPr>
          <a:xfrm>
            <a:off x="6324600" y="1167640"/>
            <a:ext cx="2638419" cy="5461759"/>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b="1" dirty="0" err="1">
                <a:solidFill>
                  <a:srgbClr val="73000A"/>
                </a:solidFill>
                <a:latin typeface="Times New Roman" panose="02020603050405020304" pitchFamily="18" charset="0"/>
                <a:cs typeface="Times New Roman" panose="02020603050405020304" pitchFamily="18" charset="0"/>
              </a:rPr>
              <a:t>Heteroaggregates</a:t>
            </a:r>
            <a:r>
              <a:rPr lang="en-US" sz="2000" b="1" dirty="0">
                <a:solidFill>
                  <a:srgbClr val="73000A"/>
                </a:solidFill>
                <a:latin typeface="Times New Roman" panose="02020603050405020304" pitchFamily="18" charset="0"/>
                <a:cs typeface="Times New Roman" panose="02020603050405020304" pitchFamily="18" charset="0"/>
              </a:rPr>
              <a:t> dislodged from the surface</a:t>
            </a:r>
          </a:p>
          <a:p>
            <a:pPr marL="342900" indent="-342900" algn="l">
              <a:buFont typeface="Arial" panose="020B0604020202020204" pitchFamily="34" charset="0"/>
              <a:buChar char="•"/>
            </a:pPr>
            <a:endParaRPr lang="en-US" sz="2000" b="1" baseline="30000" dirty="0">
              <a:solidFill>
                <a:srgbClr val="73000A"/>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000" b="1" dirty="0">
                <a:solidFill>
                  <a:srgbClr val="73000A"/>
                </a:solidFill>
                <a:latin typeface="Times New Roman" panose="02020603050405020304" pitchFamily="18" charset="0"/>
                <a:cs typeface="Times New Roman" panose="02020603050405020304" pitchFamily="18" charset="0"/>
              </a:rPr>
              <a:t>Larger chunks of lumber with CeO2 attached</a:t>
            </a:r>
          </a:p>
          <a:p>
            <a:pPr marL="342900" indent="-342900" algn="l">
              <a:buFont typeface="Arial" panose="020B0604020202020204" pitchFamily="34" charset="0"/>
              <a:buChar char="•"/>
            </a:pPr>
            <a:endParaRPr lang="en-US" sz="2000" b="1" dirty="0">
              <a:solidFill>
                <a:srgbClr val="73000A"/>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000" b="1" dirty="0">
                <a:solidFill>
                  <a:srgbClr val="73000A"/>
                </a:solidFill>
                <a:latin typeface="Times New Roman" panose="02020603050405020304" pitchFamily="18" charset="0"/>
                <a:cs typeface="Times New Roman" panose="02020603050405020304" pitchFamily="18" charset="0"/>
              </a:rPr>
              <a:t>Very few “Free” NPs released</a:t>
            </a:r>
          </a:p>
          <a:p>
            <a:pPr marL="342900" indent="-342900" algn="l">
              <a:buFont typeface="Arial" panose="020B0604020202020204" pitchFamily="34" charset="0"/>
              <a:buChar char="•"/>
            </a:pPr>
            <a:endParaRPr lang="en-US" sz="2000" b="1" dirty="0">
              <a:solidFill>
                <a:srgbClr val="73000A"/>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000" b="1" dirty="0">
                <a:solidFill>
                  <a:srgbClr val="73000A"/>
                </a:solidFill>
                <a:latin typeface="Times New Roman" panose="02020603050405020304" pitchFamily="18" charset="0"/>
                <a:cs typeface="Times New Roman" panose="02020603050405020304" pitchFamily="18" charset="0"/>
              </a:rPr>
              <a:t>Does this quality as a true “Nano Exposure” Scenario</a:t>
            </a:r>
            <a:endParaRPr lang="en-US" sz="2000" dirty="0"/>
          </a:p>
        </p:txBody>
      </p:sp>
    </p:spTree>
    <p:extLst>
      <p:ext uri="{BB962C8B-B14F-4D97-AF65-F5344CB8AC3E}">
        <p14:creationId xmlns:p14="http://schemas.microsoft.com/office/powerpoint/2010/main" val="2186957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DA36A9-FDC4-4202-BD5B-AA765AACD9DD}"/>
              </a:ext>
            </a:extLst>
          </p:cNvPr>
          <p:cNvSpPr txBox="1">
            <a:spLocks/>
          </p:cNvSpPr>
          <p:nvPr/>
        </p:nvSpPr>
        <p:spPr>
          <a:xfrm>
            <a:off x="304800" y="227081"/>
            <a:ext cx="8382000" cy="868362"/>
          </a:xfrm>
          <a:prstGeom prst="rect">
            <a:avLst/>
          </a:prstGeom>
          <a:ln w="38100">
            <a:solidFill>
              <a:srgbClr val="B59A57"/>
            </a:solidFill>
          </a:ln>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98002E"/>
                </a:solidFill>
                <a:latin typeface="Times New Roman" panose="02020603050405020304" pitchFamily="18" charset="0"/>
                <a:cs typeface="Times New Roman" panose="02020603050405020304" pitchFamily="18" charset="0"/>
              </a:rPr>
              <a:t>Risk Assessment Process </a:t>
            </a:r>
            <a:r>
              <a:rPr lang="en-US" sz="2300" b="1" dirty="0">
                <a:latin typeface="Times New Roman" panose="02020603050405020304" pitchFamily="18" charset="0"/>
                <a:cs typeface="Times New Roman" panose="02020603050405020304" pitchFamily="18" charset="0"/>
              </a:rPr>
              <a:t>(greatly simplified)  </a:t>
            </a:r>
          </a:p>
        </p:txBody>
      </p:sp>
      <p:sp>
        <p:nvSpPr>
          <p:cNvPr id="9" name="Rectangle: Rounded Corners 8">
            <a:extLst>
              <a:ext uri="{FF2B5EF4-FFF2-40B4-BE49-F238E27FC236}">
                <a16:creationId xmlns:a16="http://schemas.microsoft.com/office/drawing/2014/main" id="{C4A11FFB-1FB2-4565-9D44-C16D1CA5EA5A}"/>
              </a:ext>
            </a:extLst>
          </p:cNvPr>
          <p:cNvSpPr/>
          <p:nvPr/>
        </p:nvSpPr>
        <p:spPr>
          <a:xfrm>
            <a:off x="3200400" y="1326096"/>
            <a:ext cx="2743200" cy="1524000"/>
          </a:xfrm>
          <a:prstGeom prst="roundRect">
            <a:avLst/>
          </a:prstGeom>
          <a:solidFill>
            <a:schemeClr val="bg1"/>
          </a:solidFill>
          <a:ln w="38100">
            <a:solidFill>
              <a:srgbClr val="B59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5632DD1-88E9-4BD3-8A1A-46D03947C962}"/>
              </a:ext>
            </a:extLst>
          </p:cNvPr>
          <p:cNvSpPr/>
          <p:nvPr/>
        </p:nvSpPr>
        <p:spPr>
          <a:xfrm>
            <a:off x="3200400" y="4804325"/>
            <a:ext cx="2743200" cy="1524000"/>
          </a:xfrm>
          <a:prstGeom prst="roundRect">
            <a:avLst/>
          </a:prstGeom>
          <a:solidFill>
            <a:schemeClr val="bg1"/>
          </a:solidFill>
          <a:ln w="38100">
            <a:solidFill>
              <a:srgbClr val="B59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1BBF81F-0149-4A92-9A2F-1D81B038E858}"/>
              </a:ext>
            </a:extLst>
          </p:cNvPr>
          <p:cNvSpPr/>
          <p:nvPr/>
        </p:nvSpPr>
        <p:spPr>
          <a:xfrm>
            <a:off x="6248400" y="2850096"/>
            <a:ext cx="2743200" cy="1524000"/>
          </a:xfrm>
          <a:prstGeom prst="roundRect">
            <a:avLst/>
          </a:prstGeom>
          <a:solidFill>
            <a:schemeClr val="bg1"/>
          </a:solidFill>
          <a:ln w="38100">
            <a:solidFill>
              <a:srgbClr val="B59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698382D-3D16-464C-875B-B404F4C25D50}"/>
              </a:ext>
            </a:extLst>
          </p:cNvPr>
          <p:cNvSpPr/>
          <p:nvPr/>
        </p:nvSpPr>
        <p:spPr>
          <a:xfrm>
            <a:off x="152400" y="2850096"/>
            <a:ext cx="2743200" cy="1524000"/>
          </a:xfrm>
          <a:prstGeom prst="roundRect">
            <a:avLst/>
          </a:prstGeom>
          <a:solidFill>
            <a:schemeClr val="bg1"/>
          </a:solidFill>
          <a:ln w="38100">
            <a:solidFill>
              <a:srgbClr val="B59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7F8202E-ECD7-4FF4-AEFA-43D5EB39F7F4}"/>
              </a:ext>
            </a:extLst>
          </p:cNvPr>
          <p:cNvSpPr txBox="1"/>
          <p:nvPr/>
        </p:nvSpPr>
        <p:spPr>
          <a:xfrm>
            <a:off x="3086100" y="1326096"/>
            <a:ext cx="2971800" cy="1046440"/>
          </a:xfrm>
          <a:prstGeom prst="rect">
            <a:avLst/>
          </a:prstGeom>
          <a:noFill/>
        </p:spPr>
        <p:txBody>
          <a:bodyPr wrap="square" rtlCol="0">
            <a:spAutoFit/>
          </a:bodyPr>
          <a:lstStyle/>
          <a:p>
            <a:pPr algn="ctr"/>
            <a:r>
              <a:rPr lang="en-US" sz="2200" b="1" u="sng" dirty="0">
                <a:solidFill>
                  <a:srgbClr val="73000A"/>
                </a:solidFill>
                <a:latin typeface="Times New Roman" panose="02020603050405020304" pitchFamily="18" charset="0"/>
                <a:cs typeface="Times New Roman" panose="02020603050405020304" pitchFamily="18" charset="0"/>
              </a:rPr>
              <a:t>Hazard Identification</a:t>
            </a:r>
          </a:p>
          <a:p>
            <a:pPr algn="ctr"/>
            <a:r>
              <a:rPr lang="en-US" sz="2000" dirty="0">
                <a:latin typeface="Times New Roman" panose="02020603050405020304" pitchFamily="18" charset="0"/>
                <a:cs typeface="Times New Roman" panose="02020603050405020304" pitchFamily="18" charset="0"/>
              </a:rPr>
              <a:t>What is the chemical?</a:t>
            </a:r>
          </a:p>
          <a:p>
            <a:pPr algn="ctr"/>
            <a:r>
              <a:rPr lang="en-US" sz="2000" dirty="0">
                <a:latin typeface="Times New Roman" panose="02020603050405020304" pitchFamily="18" charset="0"/>
                <a:cs typeface="Times New Roman" panose="02020603050405020304" pitchFamily="18" charset="0"/>
              </a:rPr>
              <a:t>Negative Effects?</a:t>
            </a:r>
          </a:p>
        </p:txBody>
      </p:sp>
      <p:sp>
        <p:nvSpPr>
          <p:cNvPr id="14" name="TextBox 13">
            <a:extLst>
              <a:ext uri="{FF2B5EF4-FFF2-40B4-BE49-F238E27FC236}">
                <a16:creationId xmlns:a16="http://schemas.microsoft.com/office/drawing/2014/main" id="{A3C4DE47-403C-4AD2-BE72-EB3DB468EBBE}"/>
              </a:ext>
            </a:extLst>
          </p:cNvPr>
          <p:cNvSpPr txBox="1"/>
          <p:nvPr/>
        </p:nvSpPr>
        <p:spPr>
          <a:xfrm>
            <a:off x="38100" y="2850096"/>
            <a:ext cx="2971800" cy="1354217"/>
          </a:xfrm>
          <a:prstGeom prst="rect">
            <a:avLst/>
          </a:prstGeom>
          <a:noFill/>
        </p:spPr>
        <p:txBody>
          <a:bodyPr wrap="square" rtlCol="0">
            <a:spAutoFit/>
          </a:bodyPr>
          <a:lstStyle/>
          <a:p>
            <a:pPr algn="ctr"/>
            <a:r>
              <a:rPr lang="en-US" sz="2200" b="1" u="sng" dirty="0">
                <a:solidFill>
                  <a:srgbClr val="73000A"/>
                </a:solidFill>
                <a:latin typeface="Times New Roman" panose="02020603050405020304" pitchFamily="18" charset="0"/>
                <a:cs typeface="Times New Roman" panose="02020603050405020304" pitchFamily="18" charset="0"/>
              </a:rPr>
              <a:t>Exposure Assessment </a:t>
            </a:r>
          </a:p>
          <a:p>
            <a:pPr algn="ctr"/>
            <a:r>
              <a:rPr lang="en-US" sz="2000" dirty="0">
                <a:latin typeface="Times New Roman" panose="02020603050405020304" pitchFamily="18" charset="0"/>
                <a:cs typeface="Times New Roman" panose="02020603050405020304" pitchFamily="18" charset="0"/>
              </a:rPr>
              <a:t>Concentration? </a:t>
            </a:r>
          </a:p>
          <a:p>
            <a:pPr algn="ctr"/>
            <a:r>
              <a:rPr lang="en-US" sz="2000" dirty="0">
                <a:latin typeface="Times New Roman" panose="02020603050405020304" pitchFamily="18" charset="0"/>
                <a:cs typeface="Times New Roman" panose="02020603050405020304" pitchFamily="18" charset="0"/>
              </a:rPr>
              <a:t>Speciation?</a:t>
            </a:r>
          </a:p>
          <a:p>
            <a:pPr algn="ctr"/>
            <a:endParaRPr lang="en-US" sz="2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5C120A8-B112-459E-BF50-0F201E282D67}"/>
              </a:ext>
            </a:extLst>
          </p:cNvPr>
          <p:cNvSpPr txBox="1"/>
          <p:nvPr/>
        </p:nvSpPr>
        <p:spPr>
          <a:xfrm>
            <a:off x="6057900" y="2850096"/>
            <a:ext cx="2971800" cy="1354217"/>
          </a:xfrm>
          <a:prstGeom prst="rect">
            <a:avLst/>
          </a:prstGeom>
          <a:noFill/>
        </p:spPr>
        <p:txBody>
          <a:bodyPr wrap="square" rtlCol="0">
            <a:spAutoFit/>
          </a:bodyPr>
          <a:lstStyle/>
          <a:p>
            <a:pPr algn="ctr"/>
            <a:r>
              <a:rPr lang="en-US" sz="2200" b="1" u="sng" dirty="0">
                <a:solidFill>
                  <a:srgbClr val="73000A"/>
                </a:solidFill>
                <a:latin typeface="Times New Roman" panose="02020603050405020304" pitchFamily="18" charset="0"/>
                <a:cs typeface="Times New Roman" panose="02020603050405020304" pitchFamily="18" charset="0"/>
              </a:rPr>
              <a:t>Dose Response</a:t>
            </a:r>
          </a:p>
          <a:p>
            <a:pPr algn="ctr"/>
            <a:r>
              <a:rPr lang="en-US" sz="2000" dirty="0">
                <a:latin typeface="Times New Roman" panose="02020603050405020304" pitchFamily="18" charset="0"/>
                <a:cs typeface="Times New Roman" panose="02020603050405020304" pitchFamily="18" charset="0"/>
              </a:rPr>
              <a:t>Acute</a:t>
            </a:r>
          </a:p>
          <a:p>
            <a:pPr algn="ctr"/>
            <a:r>
              <a:rPr lang="en-US" sz="2000" dirty="0">
                <a:latin typeface="Times New Roman" panose="02020603050405020304" pitchFamily="18" charset="0"/>
                <a:cs typeface="Times New Roman" panose="02020603050405020304" pitchFamily="18" charset="0"/>
              </a:rPr>
              <a:t>Chronic</a:t>
            </a:r>
          </a:p>
          <a:p>
            <a:pPr algn="ctr"/>
            <a:r>
              <a:rPr lang="en-US" sz="2000" dirty="0">
                <a:latin typeface="Times New Roman" panose="02020603050405020304" pitchFamily="18" charset="0"/>
                <a:cs typeface="Times New Roman" panose="02020603050405020304" pitchFamily="18" charset="0"/>
              </a:rPr>
              <a:t>Thresholds? </a:t>
            </a:r>
          </a:p>
        </p:txBody>
      </p:sp>
      <p:sp>
        <p:nvSpPr>
          <p:cNvPr id="16" name="TextBox 15">
            <a:extLst>
              <a:ext uri="{FF2B5EF4-FFF2-40B4-BE49-F238E27FC236}">
                <a16:creationId xmlns:a16="http://schemas.microsoft.com/office/drawing/2014/main" id="{4391D3C1-EB92-4368-817F-A2C23043ABFD}"/>
              </a:ext>
            </a:extLst>
          </p:cNvPr>
          <p:cNvSpPr txBox="1"/>
          <p:nvPr/>
        </p:nvSpPr>
        <p:spPr>
          <a:xfrm>
            <a:off x="3086100" y="4804325"/>
            <a:ext cx="2971800" cy="1354217"/>
          </a:xfrm>
          <a:prstGeom prst="rect">
            <a:avLst/>
          </a:prstGeom>
          <a:noFill/>
        </p:spPr>
        <p:txBody>
          <a:bodyPr wrap="square" rtlCol="0">
            <a:spAutoFit/>
          </a:bodyPr>
          <a:lstStyle/>
          <a:p>
            <a:pPr algn="ctr"/>
            <a:r>
              <a:rPr lang="en-US" sz="2200" b="1" u="sng" dirty="0">
                <a:solidFill>
                  <a:srgbClr val="73000A"/>
                </a:solidFill>
                <a:latin typeface="Times New Roman" panose="02020603050405020304" pitchFamily="18" charset="0"/>
                <a:cs typeface="Times New Roman" panose="02020603050405020304" pitchFamily="18" charset="0"/>
              </a:rPr>
              <a:t>Risk Characterization</a:t>
            </a:r>
          </a:p>
          <a:p>
            <a:pPr algn="ctr"/>
            <a:r>
              <a:rPr lang="en-US" sz="2000" dirty="0">
                <a:latin typeface="Times New Roman" panose="02020603050405020304" pitchFamily="18" charset="0"/>
                <a:cs typeface="Times New Roman" panose="02020603050405020304" pitchFamily="18" charset="0"/>
              </a:rPr>
              <a:t>Estimate Exposed Population</a:t>
            </a:r>
          </a:p>
          <a:p>
            <a:pPr algn="ctr"/>
            <a:r>
              <a:rPr lang="en-US" sz="2000" dirty="0">
                <a:latin typeface="Times New Roman" panose="02020603050405020304" pitchFamily="18" charset="0"/>
                <a:cs typeface="Times New Roman" panose="02020603050405020304" pitchFamily="18" charset="0"/>
              </a:rPr>
              <a:t>Weighting Factors</a:t>
            </a:r>
          </a:p>
        </p:txBody>
      </p:sp>
      <p:sp>
        <p:nvSpPr>
          <p:cNvPr id="23" name="Arrow: Bent-Up 22">
            <a:extLst>
              <a:ext uri="{FF2B5EF4-FFF2-40B4-BE49-F238E27FC236}">
                <a16:creationId xmlns:a16="http://schemas.microsoft.com/office/drawing/2014/main" id="{F666F3DF-0580-499A-844C-24768105B2C3}"/>
              </a:ext>
            </a:extLst>
          </p:cNvPr>
          <p:cNvSpPr/>
          <p:nvPr/>
        </p:nvSpPr>
        <p:spPr>
          <a:xfrm rot="10800000">
            <a:off x="1136984" y="1787614"/>
            <a:ext cx="2063416" cy="104644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Bent-Up 27">
            <a:extLst>
              <a:ext uri="{FF2B5EF4-FFF2-40B4-BE49-F238E27FC236}">
                <a16:creationId xmlns:a16="http://schemas.microsoft.com/office/drawing/2014/main" id="{E374D5D2-3570-4E5C-8057-CCBFFDED058F}"/>
              </a:ext>
            </a:extLst>
          </p:cNvPr>
          <p:cNvSpPr/>
          <p:nvPr/>
        </p:nvSpPr>
        <p:spPr>
          <a:xfrm rot="10800000" flipH="1">
            <a:off x="5964654" y="1785605"/>
            <a:ext cx="2063416" cy="104644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Bent-Up 28">
            <a:extLst>
              <a:ext uri="{FF2B5EF4-FFF2-40B4-BE49-F238E27FC236}">
                <a16:creationId xmlns:a16="http://schemas.microsoft.com/office/drawing/2014/main" id="{279C2618-66C2-4A70-8713-33596145C79F}"/>
              </a:ext>
            </a:extLst>
          </p:cNvPr>
          <p:cNvSpPr/>
          <p:nvPr/>
        </p:nvSpPr>
        <p:spPr>
          <a:xfrm rot="5400000">
            <a:off x="1455419" y="4199637"/>
            <a:ext cx="1554480" cy="1935481"/>
          </a:xfrm>
          <a:prstGeom prst="bentUpArrow">
            <a:avLst>
              <a:gd name="adj1" fmla="val 21388"/>
              <a:gd name="adj2" fmla="val 1921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Bent-Up 29">
            <a:extLst>
              <a:ext uri="{FF2B5EF4-FFF2-40B4-BE49-F238E27FC236}">
                <a16:creationId xmlns:a16="http://schemas.microsoft.com/office/drawing/2014/main" id="{89D7605D-3718-46F3-A8EE-5AE7ADA03F34}"/>
              </a:ext>
            </a:extLst>
          </p:cNvPr>
          <p:cNvSpPr/>
          <p:nvPr/>
        </p:nvSpPr>
        <p:spPr>
          <a:xfrm rot="16200000" flipH="1">
            <a:off x="6155155" y="4213986"/>
            <a:ext cx="1554480" cy="1935481"/>
          </a:xfrm>
          <a:prstGeom prst="bentUpArrow">
            <a:avLst>
              <a:gd name="adj1" fmla="val 21388"/>
              <a:gd name="adj2" fmla="val 1921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FFC7C62-0EB4-4CCF-972C-0415418D0378}"/>
              </a:ext>
            </a:extLst>
          </p:cNvPr>
          <p:cNvPicPr>
            <a:picLocks noChangeAspect="1"/>
          </p:cNvPicPr>
          <p:nvPr/>
        </p:nvPicPr>
        <p:blipFill>
          <a:blip r:embed="rId3"/>
          <a:stretch>
            <a:fillRect/>
          </a:stretch>
        </p:blipFill>
        <p:spPr>
          <a:xfrm>
            <a:off x="15193" y="2088096"/>
            <a:ext cx="9113613" cy="3411426"/>
          </a:xfrm>
          <a:prstGeom prst="rect">
            <a:avLst/>
          </a:prstGeom>
        </p:spPr>
      </p:pic>
    </p:spTree>
    <p:extLst>
      <p:ext uri="{BB962C8B-B14F-4D97-AF65-F5344CB8AC3E}">
        <p14:creationId xmlns:p14="http://schemas.microsoft.com/office/powerpoint/2010/main" val="335371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p:bldP spid="15" grpId="0"/>
      <p:bldP spid="16" grpId="0"/>
      <p:bldP spid="23" grpId="0" animBg="1"/>
      <p:bldP spid="28"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8" descr="HumanBodyBarriers-Moeller Figure 1-2">
            <a:extLst>
              <a:ext uri="{FF2B5EF4-FFF2-40B4-BE49-F238E27FC236}">
                <a16:creationId xmlns:a16="http://schemas.microsoft.com/office/drawing/2014/main" id="{E3873804-7ECF-40C4-BEDF-FB8E25056B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15" r="2610"/>
          <a:stretch/>
        </p:blipFill>
        <p:spPr>
          <a:xfrm>
            <a:off x="762000" y="2971800"/>
            <a:ext cx="3092022" cy="37257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1">
            <a:extLst>
              <a:ext uri="{FF2B5EF4-FFF2-40B4-BE49-F238E27FC236}">
                <a16:creationId xmlns:a16="http://schemas.microsoft.com/office/drawing/2014/main" id="{52198F75-5C4E-4358-9F0F-CF50E873A427}"/>
              </a:ext>
            </a:extLst>
          </p:cNvPr>
          <p:cNvSpPr>
            <a:spLocks noGrp="1"/>
          </p:cNvSpPr>
          <p:nvPr>
            <p:ph type="title"/>
          </p:nvPr>
        </p:nvSpPr>
        <p:spPr>
          <a:xfrm>
            <a:off x="381000" y="255822"/>
            <a:ext cx="8382000" cy="804713"/>
          </a:xfrm>
          <a:ln w="38100">
            <a:solidFill>
              <a:srgbClr val="B59A57"/>
            </a:solidFill>
          </a:ln>
        </p:spPr>
        <p:txBody>
          <a:bodyPr>
            <a:normAutofit fontScale="90000"/>
          </a:bodyPr>
          <a:lstStyle/>
          <a:p>
            <a:r>
              <a:rPr lang="en-US" b="1" dirty="0">
                <a:solidFill>
                  <a:srgbClr val="98002E"/>
                </a:solidFill>
                <a:latin typeface="Times New Roman" panose="02020603050405020304" pitchFamily="18" charset="0"/>
                <a:cs typeface="Times New Roman" panose="02020603050405020304" pitchFamily="18" charset="0"/>
              </a:rPr>
              <a:t>Case Study: Inorganic UV absorbers</a:t>
            </a:r>
          </a:p>
        </p:txBody>
      </p:sp>
      <p:pic>
        <p:nvPicPr>
          <p:cNvPr id="19" name="Picture 4" descr="Image result for deck stain with nanoparticles">
            <a:extLst>
              <a:ext uri="{FF2B5EF4-FFF2-40B4-BE49-F238E27FC236}">
                <a16:creationId xmlns:a16="http://schemas.microsoft.com/office/drawing/2014/main" id="{F065D3A2-585A-4930-B896-F72CFEBC3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84123"/>
            <a:ext cx="3892620" cy="242480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BE856B7-A79F-49E7-9F1B-3EDE365C5436}"/>
              </a:ext>
            </a:extLst>
          </p:cNvPr>
          <p:cNvSpPr txBox="1"/>
          <p:nvPr/>
        </p:nvSpPr>
        <p:spPr>
          <a:xfrm>
            <a:off x="250611" y="6448289"/>
            <a:ext cx="41148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Environmental Health, 3</a:t>
            </a:r>
            <a:r>
              <a:rPr lang="en-US" sz="1400" baseline="30000" dirty="0">
                <a:latin typeface="Times New Roman" panose="02020603050405020304" pitchFamily="18" charset="0"/>
                <a:cs typeface="Times New Roman" panose="02020603050405020304" pitchFamily="18" charset="0"/>
              </a:rPr>
              <a:t>rd</a:t>
            </a:r>
            <a:r>
              <a:rPr lang="en-US" sz="1400" dirty="0">
                <a:latin typeface="Times New Roman" panose="02020603050405020304" pitchFamily="18" charset="0"/>
                <a:cs typeface="Times New Roman" panose="02020603050405020304" pitchFamily="18" charset="0"/>
              </a:rPr>
              <a:t> Edition. Dade W. Moeller</a:t>
            </a:r>
          </a:p>
        </p:txBody>
      </p:sp>
      <p:sp>
        <p:nvSpPr>
          <p:cNvPr id="23" name="TextBox 22">
            <a:extLst>
              <a:ext uri="{FF2B5EF4-FFF2-40B4-BE49-F238E27FC236}">
                <a16:creationId xmlns:a16="http://schemas.microsoft.com/office/drawing/2014/main" id="{3057CD91-F3E0-42C4-A03B-2C25B5AB2CB3}"/>
              </a:ext>
            </a:extLst>
          </p:cNvPr>
          <p:cNvSpPr txBox="1"/>
          <p:nvPr/>
        </p:nvSpPr>
        <p:spPr>
          <a:xfrm>
            <a:off x="4114801" y="2438278"/>
            <a:ext cx="4953000" cy="2785378"/>
          </a:xfrm>
          <a:prstGeom prst="rect">
            <a:avLst/>
          </a:prstGeom>
          <a:noFill/>
        </p:spPr>
        <p:txBody>
          <a:bodyPr wrap="square" rtlCol="0">
            <a:spAutoFit/>
          </a:bodyPr>
          <a:lstStyle/>
          <a:p>
            <a:r>
              <a:rPr lang="en-US" sz="2500" b="1" u="sng" dirty="0">
                <a:latin typeface="Times New Roman" panose="02020603050405020304" pitchFamily="18" charset="0"/>
                <a:cs typeface="Times New Roman" panose="02020603050405020304" pitchFamily="18" charset="0"/>
              </a:rPr>
              <a:t>Exposure Scenarios</a:t>
            </a:r>
          </a:p>
          <a:p>
            <a:pPr marL="342900"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Inhalation During Application</a:t>
            </a:r>
          </a:p>
          <a:p>
            <a:r>
              <a:rPr lang="en-US" sz="2500" b="1" dirty="0">
                <a:solidFill>
                  <a:srgbClr val="73000A"/>
                </a:solidFill>
                <a:latin typeface="Times New Roman" panose="02020603050405020304" pitchFamily="18" charset="0"/>
                <a:cs typeface="Times New Roman" panose="02020603050405020304" pitchFamily="18" charset="0"/>
              </a:rPr>
              <a:t>	Spray Coatings</a:t>
            </a:r>
          </a:p>
          <a:p>
            <a:pPr marL="342900"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Ingestion During Application</a:t>
            </a:r>
          </a:p>
          <a:p>
            <a:pPr marL="342900"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Dermal Contact Post Application</a:t>
            </a:r>
          </a:p>
          <a:p>
            <a:pPr marL="800100" lvl="1"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Followed by Ingestion?</a:t>
            </a:r>
          </a:p>
        </p:txBody>
      </p:sp>
    </p:spTree>
    <p:extLst>
      <p:ext uri="{BB962C8B-B14F-4D97-AF65-F5344CB8AC3E}">
        <p14:creationId xmlns:p14="http://schemas.microsoft.com/office/powerpoint/2010/main" val="363926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fade">
                                      <p:cBhvr>
                                        <p:cTn id="7" dur="500"/>
                                        <p:tgtEl>
                                          <p:spTgt spid="2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xEl>
                                              <p:pRg st="2" end="2"/>
                                            </p:txEl>
                                          </p:spTgt>
                                        </p:tgtEl>
                                        <p:attrNameLst>
                                          <p:attrName>style.visibility</p:attrName>
                                        </p:attrNameLst>
                                      </p:cBhvr>
                                      <p:to>
                                        <p:strVal val="visible"/>
                                      </p:to>
                                    </p:set>
                                    <p:animEffect transition="in" filter="fade">
                                      <p:cBhvr>
                                        <p:cTn id="10" dur="500"/>
                                        <p:tgtEl>
                                          <p:spTgt spid="2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animEffect transition="in" filter="fade">
                                      <p:cBhvr>
                                        <p:cTn id="15" dur="500"/>
                                        <p:tgtEl>
                                          <p:spTgt spid="2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xEl>
                                              <p:pRg st="4" end="4"/>
                                            </p:txEl>
                                          </p:spTgt>
                                        </p:tgtEl>
                                        <p:attrNameLst>
                                          <p:attrName>style.visibility</p:attrName>
                                        </p:attrNameLst>
                                      </p:cBhvr>
                                      <p:to>
                                        <p:strVal val="visible"/>
                                      </p:to>
                                    </p:set>
                                    <p:animEffect transition="in" filter="fade">
                                      <p:cBhvr>
                                        <p:cTn id="20" dur="500"/>
                                        <p:tgtEl>
                                          <p:spTgt spid="23">
                                            <p:txEl>
                                              <p:pRg st="4" end="4"/>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3">
                                            <p:txEl>
                                              <p:pRg st="5" end="5"/>
                                            </p:txEl>
                                          </p:spTgt>
                                        </p:tgtEl>
                                        <p:attrNameLst>
                                          <p:attrName>style.visibility</p:attrName>
                                        </p:attrNameLst>
                                      </p:cBhvr>
                                      <p:to>
                                        <p:strVal val="visible"/>
                                      </p:to>
                                    </p:set>
                                    <p:animEffect transition="in" filter="fade">
                                      <p:cBhvr>
                                        <p:cTn id="24"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10BEA0F-AEA3-4367-AC21-75E539941A39}"/>
              </a:ext>
            </a:extLst>
          </p:cNvPr>
          <p:cNvSpPr txBox="1">
            <a:spLocks/>
          </p:cNvSpPr>
          <p:nvPr/>
        </p:nvSpPr>
        <p:spPr>
          <a:xfrm>
            <a:off x="381000" y="185887"/>
            <a:ext cx="8382000" cy="804713"/>
          </a:xfrm>
          <a:prstGeom prst="rect">
            <a:avLst/>
          </a:prstGeom>
          <a:ln w="38100">
            <a:solidFill>
              <a:srgbClr val="B59A57"/>
            </a:solidFill>
          </a:ln>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98002E"/>
                </a:solidFill>
                <a:latin typeface="Times New Roman" panose="02020603050405020304" pitchFamily="18" charset="0"/>
                <a:cs typeface="Times New Roman" panose="02020603050405020304" pitchFamily="18" charset="0"/>
              </a:rPr>
              <a:t>Inorganic UV absorbers: Dermal Contact</a:t>
            </a:r>
          </a:p>
        </p:txBody>
      </p:sp>
      <p:sp>
        <p:nvSpPr>
          <p:cNvPr id="6" name="TextBox 5">
            <a:extLst>
              <a:ext uri="{FF2B5EF4-FFF2-40B4-BE49-F238E27FC236}">
                <a16:creationId xmlns:a16="http://schemas.microsoft.com/office/drawing/2014/main" id="{CB2ABB28-055F-406E-B8E1-6FCDBE329244}"/>
              </a:ext>
            </a:extLst>
          </p:cNvPr>
          <p:cNvSpPr txBox="1"/>
          <p:nvPr/>
        </p:nvSpPr>
        <p:spPr>
          <a:xfrm>
            <a:off x="199605" y="1060535"/>
            <a:ext cx="3229395" cy="5478423"/>
          </a:xfrm>
          <a:prstGeom prst="rect">
            <a:avLst/>
          </a:prstGeom>
          <a:noFill/>
        </p:spPr>
        <p:txBody>
          <a:bodyPr wrap="square" rtlCol="0">
            <a:spAutoFit/>
          </a:bodyPr>
          <a:lstStyle/>
          <a:p>
            <a:r>
              <a:rPr lang="en-US" sz="2500" b="1" u="sng" dirty="0">
                <a:latin typeface="Times New Roman" panose="02020603050405020304" pitchFamily="18" charset="0"/>
                <a:cs typeface="Times New Roman" panose="02020603050405020304" pitchFamily="18" charset="0"/>
              </a:rPr>
              <a:t>What Method to Use?</a:t>
            </a:r>
          </a:p>
          <a:p>
            <a:r>
              <a:rPr lang="en-US" sz="2500" b="1" dirty="0">
                <a:solidFill>
                  <a:srgbClr val="73000A"/>
                </a:solidFill>
                <a:latin typeface="Times New Roman" panose="02020603050405020304" pitchFamily="18" charset="0"/>
                <a:cs typeface="Times New Roman" panose="02020603050405020304" pitchFamily="18" charset="0"/>
              </a:rPr>
              <a:t>OECD, ISO, ASTM</a:t>
            </a:r>
          </a:p>
          <a:p>
            <a:r>
              <a:rPr lang="en-US" sz="2500" b="1" dirty="0">
                <a:solidFill>
                  <a:srgbClr val="73000A"/>
                </a:solidFill>
                <a:latin typeface="Times New Roman" panose="02020603050405020304" pitchFamily="18" charset="0"/>
                <a:cs typeface="Times New Roman" panose="02020603050405020304" pitchFamily="18" charset="0"/>
              </a:rPr>
              <a:t>NIOSH, CPSC</a:t>
            </a:r>
          </a:p>
          <a:p>
            <a:endParaRPr lang="en-US" sz="2500" dirty="0">
              <a:solidFill>
                <a:srgbClr val="73000A"/>
              </a:solidFill>
              <a:latin typeface="Times New Roman" panose="02020603050405020304" pitchFamily="18" charset="0"/>
              <a:cs typeface="Times New Roman" panose="02020603050405020304" pitchFamily="18" charset="0"/>
            </a:endParaRPr>
          </a:p>
          <a:p>
            <a:r>
              <a:rPr lang="en-US" sz="2500" b="1" u="sng" dirty="0">
                <a:latin typeface="Times New Roman" panose="02020603050405020304" pitchFamily="18" charset="0"/>
                <a:cs typeface="Times New Roman" panose="02020603050405020304" pitchFamily="18" charset="0"/>
              </a:rPr>
              <a:t>Test Duration?</a:t>
            </a:r>
          </a:p>
          <a:p>
            <a:r>
              <a:rPr lang="en-US" sz="2500" b="1" dirty="0">
                <a:solidFill>
                  <a:srgbClr val="73000A"/>
                </a:solidFill>
                <a:latin typeface="Times New Roman" panose="02020603050405020304" pitchFamily="18" charset="0"/>
                <a:cs typeface="Times New Roman" panose="02020603050405020304" pitchFamily="18" charset="0"/>
              </a:rPr>
              <a:t>Long term release or only near field?</a:t>
            </a:r>
          </a:p>
          <a:p>
            <a:endParaRPr lang="en-US" sz="2500" b="1" u="sng" dirty="0">
              <a:latin typeface="Times New Roman" panose="02020603050405020304" pitchFamily="18" charset="0"/>
              <a:cs typeface="Times New Roman" panose="02020603050405020304" pitchFamily="18" charset="0"/>
            </a:endParaRPr>
          </a:p>
          <a:p>
            <a:r>
              <a:rPr lang="en-US" sz="2500" b="1" u="sng" dirty="0">
                <a:latin typeface="Times New Roman" panose="02020603050405020304" pitchFamily="18" charset="0"/>
                <a:cs typeface="Times New Roman" panose="02020603050405020304" pitchFamily="18" charset="0"/>
              </a:rPr>
              <a:t>Surface Character?</a:t>
            </a:r>
          </a:p>
          <a:p>
            <a:r>
              <a:rPr lang="en-US" sz="2500" b="1" dirty="0">
                <a:solidFill>
                  <a:srgbClr val="73000A"/>
                </a:solidFill>
                <a:latin typeface="Times New Roman" panose="02020603050405020304" pitchFamily="18" charset="0"/>
                <a:cs typeface="Times New Roman" panose="02020603050405020304" pitchFamily="18" charset="0"/>
              </a:rPr>
              <a:t>Aged vs. Pristine</a:t>
            </a:r>
          </a:p>
          <a:p>
            <a:endParaRPr lang="en-US" sz="2500" b="1" u="sng" dirty="0">
              <a:latin typeface="Times New Roman" panose="02020603050405020304" pitchFamily="18" charset="0"/>
              <a:cs typeface="Times New Roman" panose="02020603050405020304" pitchFamily="18" charset="0"/>
            </a:endParaRPr>
          </a:p>
          <a:p>
            <a:r>
              <a:rPr lang="en-US" sz="2500" b="1" u="sng" dirty="0">
                <a:latin typeface="Times New Roman" panose="02020603050405020304" pitchFamily="18" charset="0"/>
                <a:cs typeface="Times New Roman" panose="02020603050405020304" pitchFamily="18" charset="0"/>
              </a:rPr>
              <a:t>Use Profile</a:t>
            </a:r>
          </a:p>
          <a:p>
            <a:r>
              <a:rPr lang="en-US" sz="2500" b="1" dirty="0">
                <a:solidFill>
                  <a:srgbClr val="73000A"/>
                </a:solidFill>
                <a:latin typeface="Times New Roman" panose="02020603050405020304" pitchFamily="18" charset="0"/>
                <a:cs typeface="Times New Roman" panose="02020603050405020304" pitchFamily="18" charset="0"/>
              </a:rPr>
              <a:t>Intended &amp; Foreseeable Misuse? </a:t>
            </a:r>
          </a:p>
        </p:txBody>
      </p:sp>
      <p:pic>
        <p:nvPicPr>
          <p:cNvPr id="7" name="Picture 2" descr="https://ars.els-cdn.com/content/image/1-s2.0-S245207481830003X-gr1_lrg.jpg">
            <a:extLst>
              <a:ext uri="{FF2B5EF4-FFF2-40B4-BE49-F238E27FC236}">
                <a16:creationId xmlns:a16="http://schemas.microsoft.com/office/drawing/2014/main" id="{1342EC49-79A8-4F1F-99B4-2EF3C5E225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909" y="1199594"/>
            <a:ext cx="2006691" cy="520030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4740D54-0FAA-411F-ABE1-432896ED024E}"/>
              </a:ext>
            </a:extLst>
          </p:cNvPr>
          <p:cNvGrpSpPr/>
          <p:nvPr/>
        </p:nvGrpSpPr>
        <p:grpSpPr>
          <a:xfrm>
            <a:off x="3528802" y="1098635"/>
            <a:ext cx="3402616" cy="2482081"/>
            <a:chOff x="0" y="0"/>
            <a:chExt cx="5010856" cy="3741992"/>
          </a:xfrm>
        </p:grpSpPr>
        <p:pic>
          <p:nvPicPr>
            <p:cNvPr id="9" name="Picture 8" descr="\\Aa.ad.epa.gov\ord\CIN\Users\CtrHill\jclar\Net MyDocuments\EPA-ORISE\ENM-Rubbing\Images\For Justin\IMG_20150529_104238455.jpg">
              <a:extLst>
                <a:ext uri="{FF2B5EF4-FFF2-40B4-BE49-F238E27FC236}">
                  <a16:creationId xmlns:a16="http://schemas.microsoft.com/office/drawing/2014/main" id="{0892C46E-FAEF-4C47-A3D2-1ADCCC9DC6F9}"/>
                </a:ext>
              </a:extLst>
            </p:cNvPr>
            <p:cNvPicPr/>
            <p:nvPr/>
          </p:nvPicPr>
          <p:blipFill rotWithShape="1">
            <a:blip r:embed="rId4" cstate="print">
              <a:extLst>
                <a:ext uri="{28A0092B-C50C-407E-A947-70E740481C1C}">
                  <a14:useLocalDpi xmlns:a14="http://schemas.microsoft.com/office/drawing/2010/main" val="0"/>
                </a:ext>
              </a:extLst>
            </a:blip>
            <a:srcRect l="9775" t="21652" r="5289" b="27351"/>
            <a:stretch/>
          </p:blipFill>
          <p:spPr bwMode="auto">
            <a:xfrm>
              <a:off x="0" y="0"/>
              <a:ext cx="5010856" cy="1906778"/>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7F374620-7847-4ACE-BFED-081A6B5425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46" t="22892" r="6119" b="23024"/>
            <a:stretch/>
          </p:blipFill>
          <p:spPr>
            <a:xfrm>
              <a:off x="0" y="1906778"/>
              <a:ext cx="5010856" cy="1835214"/>
            </a:xfrm>
            <a:prstGeom prst="rect">
              <a:avLst/>
            </a:prstGeom>
          </p:spPr>
        </p:pic>
      </p:grpSp>
      <p:pic>
        <p:nvPicPr>
          <p:cNvPr id="11" name="Picture 10">
            <a:extLst>
              <a:ext uri="{FF2B5EF4-FFF2-40B4-BE49-F238E27FC236}">
                <a16:creationId xmlns:a16="http://schemas.microsoft.com/office/drawing/2014/main" id="{6BD55E29-A334-47BE-BAD8-944D98E82A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500" t="3333" r="19167"/>
          <a:stretch/>
        </p:blipFill>
        <p:spPr>
          <a:xfrm>
            <a:off x="3919552" y="3724489"/>
            <a:ext cx="2006691" cy="2727846"/>
          </a:xfrm>
          <a:prstGeom prst="rect">
            <a:avLst/>
          </a:prstGeom>
        </p:spPr>
      </p:pic>
      <p:sp>
        <p:nvSpPr>
          <p:cNvPr id="15" name="TextBox 14">
            <a:extLst>
              <a:ext uri="{FF2B5EF4-FFF2-40B4-BE49-F238E27FC236}">
                <a16:creationId xmlns:a16="http://schemas.microsoft.com/office/drawing/2014/main" id="{1BC88130-A2E0-4CAB-AC27-0ACD1C02E5E0}"/>
              </a:ext>
            </a:extLst>
          </p:cNvPr>
          <p:cNvSpPr txBox="1"/>
          <p:nvPr/>
        </p:nvSpPr>
        <p:spPr>
          <a:xfrm>
            <a:off x="6400800" y="6418947"/>
            <a:ext cx="2824793" cy="307777"/>
          </a:xfrm>
          <a:prstGeom prst="rect">
            <a:avLst/>
          </a:prstGeom>
          <a:noFill/>
        </p:spPr>
        <p:txBody>
          <a:bodyPr wrap="square" rtlCol="0">
            <a:spAutoFit/>
          </a:bodyPr>
          <a:lstStyle/>
          <a:p>
            <a:r>
              <a:rPr lang="en-US" sz="1400" dirty="0" err="1">
                <a:latin typeface="Times New Roman" panose="02020603050405020304" pitchFamily="18" charset="0"/>
                <a:cs typeface="Times New Roman" panose="02020603050405020304" pitchFamily="18" charset="0"/>
              </a:rPr>
              <a:t>Mackevica</a:t>
            </a:r>
            <a:r>
              <a:rPr lang="en-US" sz="1400" dirty="0">
                <a:latin typeface="Times New Roman" panose="02020603050405020304" pitchFamily="18" charset="0"/>
                <a:cs typeface="Times New Roman" panose="02020603050405020304" pitchFamily="18" charset="0"/>
              </a:rPr>
              <a:t> et al.,</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NanoImpact</a:t>
            </a:r>
            <a:r>
              <a:rPr lang="en-US" sz="1400" i="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2018</a:t>
            </a:r>
          </a:p>
        </p:txBody>
      </p:sp>
    </p:spTree>
    <p:extLst>
      <p:ext uri="{BB962C8B-B14F-4D97-AF65-F5344CB8AC3E}">
        <p14:creationId xmlns:p14="http://schemas.microsoft.com/office/powerpoint/2010/main" val="1161886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9C1D1C2-89A7-4FC3-9F14-F0F17B56A91C}"/>
              </a:ext>
            </a:extLst>
          </p:cNvPr>
          <p:cNvSpPr txBox="1">
            <a:spLocks/>
          </p:cNvSpPr>
          <p:nvPr/>
        </p:nvSpPr>
        <p:spPr>
          <a:xfrm>
            <a:off x="381000" y="228600"/>
            <a:ext cx="8382000" cy="804713"/>
          </a:xfrm>
          <a:prstGeom prst="rect">
            <a:avLst/>
          </a:prstGeom>
          <a:ln w="38100">
            <a:solidFill>
              <a:srgbClr val="B59A57"/>
            </a:solidFill>
          </a:ln>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98002E"/>
                </a:solidFill>
                <a:latin typeface="Times New Roman" panose="02020603050405020304" pitchFamily="18" charset="0"/>
                <a:cs typeface="Times New Roman" panose="02020603050405020304" pitchFamily="18" charset="0"/>
              </a:rPr>
              <a:t>Inorganic UV absorbers: Dermal Contact</a:t>
            </a:r>
          </a:p>
        </p:txBody>
      </p:sp>
      <p:sp>
        <p:nvSpPr>
          <p:cNvPr id="9" name="Text Placeholder 2">
            <a:extLst>
              <a:ext uri="{FF2B5EF4-FFF2-40B4-BE49-F238E27FC236}">
                <a16:creationId xmlns:a16="http://schemas.microsoft.com/office/drawing/2014/main" id="{0CA6F4BF-7B48-4BD2-9BAE-731E362CB920}"/>
              </a:ext>
            </a:extLst>
          </p:cNvPr>
          <p:cNvSpPr txBox="1">
            <a:spLocks/>
          </p:cNvSpPr>
          <p:nvPr/>
        </p:nvSpPr>
        <p:spPr>
          <a:xfrm>
            <a:off x="6096000" y="1447800"/>
            <a:ext cx="2971800" cy="4573604"/>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b="1" dirty="0">
                <a:solidFill>
                  <a:srgbClr val="73000A"/>
                </a:solidFill>
                <a:latin typeface="Times New Roman" panose="02020603050405020304" pitchFamily="18" charset="0"/>
                <a:cs typeface="Times New Roman" panose="02020603050405020304" pitchFamily="18" charset="0"/>
              </a:rPr>
              <a:t>Total Zn Release between  3-25 mg /m</a:t>
            </a:r>
            <a:r>
              <a:rPr lang="en-US" sz="2000" b="1" baseline="30000" dirty="0">
                <a:solidFill>
                  <a:srgbClr val="73000A"/>
                </a:solidFill>
                <a:latin typeface="Times New Roman" panose="02020603050405020304" pitchFamily="18" charset="0"/>
                <a:cs typeface="Times New Roman" panose="02020603050405020304" pitchFamily="18" charset="0"/>
              </a:rPr>
              <a:t>2</a:t>
            </a:r>
          </a:p>
          <a:p>
            <a:pPr marL="342900" indent="-342900" algn="l">
              <a:buFont typeface="Arial" panose="020B0604020202020204" pitchFamily="34" charset="0"/>
              <a:buChar char="•"/>
            </a:pPr>
            <a:endParaRPr lang="en-US" sz="2000" b="1" baseline="30000" dirty="0">
              <a:solidFill>
                <a:srgbClr val="73000A"/>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000" b="1" dirty="0">
                <a:solidFill>
                  <a:srgbClr val="73000A"/>
                </a:solidFill>
                <a:latin typeface="Times New Roman" panose="02020603050405020304" pitchFamily="18" charset="0"/>
                <a:cs typeface="Times New Roman" panose="02020603050405020304" pitchFamily="18" charset="0"/>
              </a:rPr>
              <a:t>Focus on realistic use scenarios</a:t>
            </a:r>
          </a:p>
          <a:p>
            <a:pPr marL="342900" indent="-342900" algn="l">
              <a:buFont typeface="Arial" panose="020B0604020202020204" pitchFamily="34" charset="0"/>
              <a:buChar char="•"/>
            </a:pPr>
            <a:endParaRPr lang="en-US" sz="2000" b="1" dirty="0">
              <a:solidFill>
                <a:srgbClr val="73000A"/>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000" b="1" dirty="0">
                <a:solidFill>
                  <a:srgbClr val="73000A"/>
                </a:solidFill>
                <a:latin typeface="Times New Roman" panose="02020603050405020304" pitchFamily="18" charset="0"/>
                <a:cs typeface="Times New Roman" panose="02020603050405020304" pitchFamily="18" charset="0"/>
              </a:rPr>
              <a:t>Attempt to track both short term and long term exposure</a:t>
            </a:r>
          </a:p>
          <a:p>
            <a:pPr marL="342900" indent="-342900" algn="l">
              <a:buFont typeface="Arial" panose="020B0604020202020204" pitchFamily="34" charset="0"/>
              <a:buChar char="•"/>
            </a:pPr>
            <a:endParaRPr lang="en-US" sz="2000" b="1" dirty="0">
              <a:solidFill>
                <a:srgbClr val="73000A"/>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000" b="1" dirty="0">
                <a:solidFill>
                  <a:srgbClr val="73000A"/>
                </a:solidFill>
                <a:latin typeface="Times New Roman" panose="02020603050405020304" pitchFamily="18" charset="0"/>
                <a:cs typeface="Times New Roman" panose="02020603050405020304" pitchFamily="18" charset="0"/>
              </a:rPr>
              <a:t>Totals provide no information on physical state of the dislodged material</a:t>
            </a:r>
            <a:endParaRPr lang="en-US" sz="2000" dirty="0"/>
          </a:p>
        </p:txBody>
      </p:sp>
      <p:sp>
        <p:nvSpPr>
          <p:cNvPr id="10" name="TextBox 9">
            <a:extLst>
              <a:ext uri="{FF2B5EF4-FFF2-40B4-BE49-F238E27FC236}">
                <a16:creationId xmlns:a16="http://schemas.microsoft.com/office/drawing/2014/main" id="{0C802814-D4FA-4380-A4D9-9EF75A0E4578}"/>
              </a:ext>
            </a:extLst>
          </p:cNvPr>
          <p:cNvSpPr txBox="1"/>
          <p:nvPr/>
        </p:nvSpPr>
        <p:spPr>
          <a:xfrm>
            <a:off x="250611" y="6448289"/>
            <a:ext cx="41148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Clar et al., </a:t>
            </a:r>
            <a:r>
              <a:rPr lang="en-US" sz="1400" i="1" dirty="0">
                <a:latin typeface="Times New Roman" panose="02020603050405020304" pitchFamily="18" charset="0"/>
                <a:cs typeface="Times New Roman" panose="02020603050405020304" pitchFamily="18" charset="0"/>
              </a:rPr>
              <a:t>Sci. Tot. </a:t>
            </a:r>
            <a:r>
              <a:rPr lang="en-US" sz="1400" i="1" dirty="0" err="1">
                <a:latin typeface="Times New Roman" panose="02020603050405020304" pitchFamily="18" charset="0"/>
                <a:cs typeface="Times New Roman" panose="02020603050405020304" pitchFamily="18" charset="0"/>
              </a:rPr>
              <a:t>Env</a:t>
            </a:r>
            <a:r>
              <a:rPr lang="en-US" sz="1400" i="1" dirty="0">
                <a:latin typeface="Times New Roman" panose="02020603050405020304" pitchFamily="18" charset="0"/>
                <a:cs typeface="Times New Roman" panose="02020603050405020304" pitchFamily="18" charset="0"/>
              </a:rPr>
              <a:t>., (In Prep</a:t>
            </a:r>
            <a:r>
              <a:rPr lang="en-US" sz="14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28F57D9D-93CC-4688-B3F5-4A332656D42C}"/>
              </a:ext>
            </a:extLst>
          </p:cNvPr>
          <p:cNvPicPr>
            <a:picLocks noChangeAspect="1"/>
          </p:cNvPicPr>
          <p:nvPr/>
        </p:nvPicPr>
        <p:blipFill rotWithShape="1">
          <a:blip r:embed="rId3">
            <a:extLst>
              <a:ext uri="{28A0092B-C50C-407E-A947-70E740481C1C}">
                <a14:useLocalDpi xmlns:a14="http://schemas.microsoft.com/office/drawing/2010/main" val="0"/>
              </a:ext>
            </a:extLst>
          </a:blip>
          <a:srcRect l="2450" t="3372" r="4278" b="3372"/>
          <a:stretch/>
        </p:blipFill>
        <p:spPr>
          <a:xfrm>
            <a:off x="0" y="1472859"/>
            <a:ext cx="6324600" cy="4588436"/>
          </a:xfrm>
          <a:prstGeom prst="rect">
            <a:avLst/>
          </a:prstGeom>
        </p:spPr>
      </p:pic>
      <p:pic>
        <p:nvPicPr>
          <p:cNvPr id="11" name="Picture 10">
            <a:extLst>
              <a:ext uri="{FF2B5EF4-FFF2-40B4-BE49-F238E27FC236}">
                <a16:creationId xmlns:a16="http://schemas.microsoft.com/office/drawing/2014/main" id="{847F7389-A711-4FDE-A7C6-BA5B4D25F1B5}"/>
              </a:ext>
            </a:extLst>
          </p:cNvPr>
          <p:cNvPicPr>
            <a:picLocks noChangeAspect="1"/>
          </p:cNvPicPr>
          <p:nvPr/>
        </p:nvPicPr>
        <p:blipFill rotWithShape="1">
          <a:blip r:embed="rId4">
            <a:extLst>
              <a:ext uri="{28A0092B-C50C-407E-A947-70E740481C1C}">
                <a14:useLocalDpi xmlns:a14="http://schemas.microsoft.com/office/drawing/2010/main" val="0"/>
              </a:ext>
            </a:extLst>
          </a:blip>
          <a:srcRect l="2843" t="3814" r="6182" b="1187"/>
          <a:stretch/>
        </p:blipFill>
        <p:spPr>
          <a:xfrm>
            <a:off x="-15766" y="1487690"/>
            <a:ext cx="6492830" cy="4573605"/>
          </a:xfrm>
          <a:prstGeom prst="rect">
            <a:avLst/>
          </a:prstGeom>
        </p:spPr>
      </p:pic>
    </p:spTree>
    <p:extLst>
      <p:ext uri="{BB962C8B-B14F-4D97-AF65-F5344CB8AC3E}">
        <p14:creationId xmlns:p14="http://schemas.microsoft.com/office/powerpoint/2010/main" val="236379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7CF944-F546-4B91-84BA-1A1C7D7DB891}"/>
              </a:ext>
            </a:extLst>
          </p:cNvPr>
          <p:cNvGrpSpPr/>
          <p:nvPr/>
        </p:nvGrpSpPr>
        <p:grpSpPr>
          <a:xfrm>
            <a:off x="0" y="1167640"/>
            <a:ext cx="6713053" cy="4522720"/>
            <a:chOff x="0" y="0"/>
            <a:chExt cx="7528539" cy="4594041"/>
          </a:xfrm>
        </p:grpSpPr>
        <p:pic>
          <p:nvPicPr>
            <p:cNvPr id="5" name="Picture 4">
              <a:extLst>
                <a:ext uri="{FF2B5EF4-FFF2-40B4-BE49-F238E27FC236}">
                  <a16:creationId xmlns:a16="http://schemas.microsoft.com/office/drawing/2014/main" id="{ADE87818-E5EB-4EB4-98ED-8DBEB8E6D36F}"/>
                </a:ext>
              </a:extLst>
            </p:cNvPr>
            <p:cNvPicPr/>
            <p:nvPr/>
          </p:nvPicPr>
          <p:blipFill rotWithShape="1">
            <a:blip r:embed="rId2" cstate="print"/>
            <a:srcRect l="11874" t="4218" r="11874" b="1175"/>
            <a:stretch/>
          </p:blipFill>
          <p:spPr bwMode="auto">
            <a:xfrm>
              <a:off x="2632075" y="232205"/>
              <a:ext cx="4896464" cy="4254910"/>
            </a:xfrm>
            <a:prstGeom prst="rect">
              <a:avLst/>
            </a:prstGeom>
            <a:noFill/>
            <a:ln w="9525">
              <a:noFill/>
              <a:miter lim="800000"/>
              <a:headEnd/>
              <a:tailEnd/>
            </a:ln>
          </p:spPr>
        </p:pic>
        <p:pic>
          <p:nvPicPr>
            <p:cNvPr id="6" name="Picture 5">
              <a:extLst>
                <a:ext uri="{FF2B5EF4-FFF2-40B4-BE49-F238E27FC236}">
                  <a16:creationId xmlns:a16="http://schemas.microsoft.com/office/drawing/2014/main" id="{6D8AA483-B5AA-456B-87F4-CA2D88F3AEBD}"/>
                </a:ext>
              </a:extLst>
            </p:cNvPr>
            <p:cNvPicPr/>
            <p:nvPr/>
          </p:nvPicPr>
          <p:blipFill>
            <a:blip r:embed="rId3" cstate="print"/>
            <a:srcRect/>
            <a:stretch>
              <a:fillRect/>
            </a:stretch>
          </p:blipFill>
          <p:spPr bwMode="auto">
            <a:xfrm>
              <a:off x="0" y="0"/>
              <a:ext cx="2632075" cy="2359660"/>
            </a:xfrm>
            <a:prstGeom prst="rect">
              <a:avLst/>
            </a:prstGeom>
            <a:noFill/>
            <a:ln w="9525">
              <a:noFill/>
              <a:miter lim="800000"/>
              <a:headEnd/>
              <a:tailEnd/>
            </a:ln>
          </p:spPr>
        </p:pic>
        <p:pic>
          <p:nvPicPr>
            <p:cNvPr id="7" name="Picture 6">
              <a:extLst>
                <a:ext uri="{FF2B5EF4-FFF2-40B4-BE49-F238E27FC236}">
                  <a16:creationId xmlns:a16="http://schemas.microsoft.com/office/drawing/2014/main" id="{D42C9C18-69B3-4105-B827-56907F04129C}"/>
                </a:ext>
              </a:extLst>
            </p:cNvPr>
            <p:cNvPicPr/>
            <p:nvPr/>
          </p:nvPicPr>
          <p:blipFill>
            <a:blip r:embed="rId4" cstate="print"/>
            <a:srcRect/>
            <a:stretch>
              <a:fillRect/>
            </a:stretch>
          </p:blipFill>
          <p:spPr bwMode="auto">
            <a:xfrm>
              <a:off x="0" y="2234381"/>
              <a:ext cx="2632075" cy="2359660"/>
            </a:xfrm>
            <a:prstGeom prst="rect">
              <a:avLst/>
            </a:prstGeom>
            <a:noFill/>
            <a:ln w="9525">
              <a:noFill/>
              <a:miter lim="800000"/>
              <a:headEnd/>
              <a:tailEnd/>
            </a:ln>
          </p:spPr>
        </p:pic>
      </p:grpSp>
      <p:sp>
        <p:nvSpPr>
          <p:cNvPr id="8" name="Title 1">
            <a:extLst>
              <a:ext uri="{FF2B5EF4-FFF2-40B4-BE49-F238E27FC236}">
                <a16:creationId xmlns:a16="http://schemas.microsoft.com/office/drawing/2014/main" id="{51FE065E-06CC-4329-A89E-51E3051466C2}"/>
              </a:ext>
            </a:extLst>
          </p:cNvPr>
          <p:cNvSpPr txBox="1">
            <a:spLocks/>
          </p:cNvSpPr>
          <p:nvPr/>
        </p:nvSpPr>
        <p:spPr>
          <a:xfrm>
            <a:off x="381000" y="228600"/>
            <a:ext cx="8382000" cy="804713"/>
          </a:xfrm>
          <a:prstGeom prst="rect">
            <a:avLst/>
          </a:prstGeom>
          <a:ln w="38100">
            <a:solidFill>
              <a:srgbClr val="B59A57"/>
            </a:solidFill>
          </a:ln>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98002E"/>
                </a:solidFill>
                <a:latin typeface="Times New Roman" panose="02020603050405020304" pitchFamily="18" charset="0"/>
                <a:cs typeface="Times New Roman" panose="02020603050405020304" pitchFamily="18" charset="0"/>
              </a:rPr>
              <a:t>Dermal Contact &amp; Ingestion</a:t>
            </a:r>
          </a:p>
        </p:txBody>
      </p:sp>
      <p:sp>
        <p:nvSpPr>
          <p:cNvPr id="9" name="Text Placeholder 2">
            <a:extLst>
              <a:ext uri="{FF2B5EF4-FFF2-40B4-BE49-F238E27FC236}">
                <a16:creationId xmlns:a16="http://schemas.microsoft.com/office/drawing/2014/main" id="{0EA85E67-E506-424B-B98E-444CD944C790}"/>
              </a:ext>
            </a:extLst>
          </p:cNvPr>
          <p:cNvSpPr txBox="1">
            <a:spLocks/>
          </p:cNvSpPr>
          <p:nvPr/>
        </p:nvSpPr>
        <p:spPr>
          <a:xfrm>
            <a:off x="6713053" y="1455691"/>
            <a:ext cx="2430947" cy="4358003"/>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b="1" dirty="0" err="1">
                <a:solidFill>
                  <a:srgbClr val="73000A"/>
                </a:solidFill>
                <a:latin typeface="Times New Roman" panose="02020603050405020304" pitchFamily="18" charset="0"/>
                <a:cs typeface="Times New Roman" panose="02020603050405020304" pitchFamily="18" charset="0"/>
              </a:rPr>
              <a:t>Heteroaggregates</a:t>
            </a:r>
            <a:r>
              <a:rPr lang="en-US" sz="2000" b="1" dirty="0">
                <a:solidFill>
                  <a:srgbClr val="73000A"/>
                </a:solidFill>
                <a:latin typeface="Times New Roman" panose="02020603050405020304" pitchFamily="18" charset="0"/>
                <a:cs typeface="Times New Roman" panose="02020603050405020304" pitchFamily="18" charset="0"/>
              </a:rPr>
              <a:t> dislodged from the surface </a:t>
            </a:r>
          </a:p>
          <a:p>
            <a:pPr marL="342900" indent="-342900" algn="l">
              <a:buFont typeface="Arial" panose="020B0604020202020204" pitchFamily="34" charset="0"/>
              <a:buChar char="•"/>
            </a:pPr>
            <a:endParaRPr lang="en-US" sz="2000" b="1" dirty="0">
              <a:solidFill>
                <a:srgbClr val="73000A"/>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000" b="1" dirty="0">
                <a:solidFill>
                  <a:srgbClr val="73000A"/>
                </a:solidFill>
                <a:latin typeface="Times New Roman" panose="02020603050405020304" pitchFamily="18" charset="0"/>
                <a:cs typeface="Times New Roman" panose="02020603050405020304" pitchFamily="18" charset="0"/>
              </a:rPr>
              <a:t>Wood Stuffs</a:t>
            </a:r>
          </a:p>
          <a:p>
            <a:pPr marL="342900" indent="-342900" algn="l">
              <a:buFont typeface="Arial" panose="020B0604020202020204" pitchFamily="34" charset="0"/>
              <a:buChar char="•"/>
            </a:pPr>
            <a:endParaRPr lang="en-US" sz="2000" b="1" baseline="30000" dirty="0">
              <a:solidFill>
                <a:srgbClr val="73000A"/>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000" b="1" dirty="0">
                <a:solidFill>
                  <a:srgbClr val="73000A"/>
                </a:solidFill>
                <a:latin typeface="Times New Roman" panose="02020603050405020304" pitchFamily="18" charset="0"/>
                <a:cs typeface="Times New Roman" panose="02020603050405020304" pitchFamily="18" charset="0"/>
              </a:rPr>
              <a:t>Heavy location of Zn with Cu in the lumber.</a:t>
            </a:r>
          </a:p>
          <a:p>
            <a:pPr marL="342900" indent="-342900" algn="l">
              <a:buFont typeface="Arial" panose="020B0604020202020204" pitchFamily="34" charset="0"/>
              <a:buChar char="•"/>
            </a:pPr>
            <a:endParaRPr lang="en-US" sz="2000" b="1" dirty="0">
              <a:solidFill>
                <a:srgbClr val="73000A"/>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000" b="1" dirty="0">
                <a:solidFill>
                  <a:srgbClr val="73000A"/>
                </a:solidFill>
                <a:latin typeface="Times New Roman" panose="02020603050405020304" pitchFamily="18" charset="0"/>
                <a:cs typeface="Times New Roman" panose="02020603050405020304" pitchFamily="18" charset="0"/>
              </a:rPr>
              <a:t>Does this quality as a true “Nano Exposure” Scenario</a:t>
            </a:r>
          </a:p>
          <a:p>
            <a:pPr marL="342900" indent="-342900" algn="l">
              <a:buFont typeface="Arial" panose="020B0604020202020204" pitchFamily="34" charset="0"/>
              <a:buChar char="•"/>
            </a:pPr>
            <a:endParaRPr lang="en-US" sz="2000" b="1" dirty="0">
              <a:solidFill>
                <a:srgbClr val="73000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646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639762"/>
          </a:xfrm>
          <a:prstGeom prst="rect">
            <a:avLst/>
          </a:prstGeom>
          <a:ln w="38100">
            <a:solidFill>
              <a:srgbClr val="B59A57"/>
            </a:solid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solidFill>
                  <a:srgbClr val="73000A"/>
                </a:solidFill>
                <a:latin typeface="Times New Roman" panose="02020603050405020304" pitchFamily="18" charset="0"/>
                <a:cs typeface="Times New Roman" panose="02020603050405020304" pitchFamily="18" charset="0"/>
              </a:rPr>
              <a:t>Big Picture</a:t>
            </a:r>
          </a:p>
        </p:txBody>
      </p:sp>
      <p:sp>
        <p:nvSpPr>
          <p:cNvPr id="9" name="TextBox 8"/>
          <p:cNvSpPr txBox="1"/>
          <p:nvPr/>
        </p:nvSpPr>
        <p:spPr>
          <a:xfrm>
            <a:off x="381000" y="1002298"/>
            <a:ext cx="8305800" cy="5863144"/>
          </a:xfrm>
          <a:prstGeom prst="rect">
            <a:avLst/>
          </a:prstGeom>
          <a:noFill/>
        </p:spPr>
        <p:txBody>
          <a:bodyPr wrap="square" rtlCol="0">
            <a:spAutoFit/>
          </a:bodyPr>
          <a:lstStyle/>
          <a:p>
            <a:pPr marL="342900"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Urgent Need to develop/modify </a:t>
            </a:r>
            <a:r>
              <a:rPr lang="en-US" sz="2500" b="1" u="sng" dirty="0">
                <a:solidFill>
                  <a:srgbClr val="0021A5"/>
                </a:solidFill>
                <a:latin typeface="Times New Roman" panose="02020603050405020304" pitchFamily="18" charset="0"/>
                <a:cs typeface="Times New Roman" panose="02020603050405020304" pitchFamily="18" charset="0"/>
              </a:rPr>
              <a:t>reliable, reproducible Standard Methods </a:t>
            </a:r>
            <a:r>
              <a:rPr lang="en-US" sz="2500" b="1" dirty="0">
                <a:solidFill>
                  <a:srgbClr val="73000A"/>
                </a:solidFill>
                <a:latin typeface="Times New Roman" panose="02020603050405020304" pitchFamily="18" charset="0"/>
                <a:cs typeface="Times New Roman" panose="02020603050405020304" pitchFamily="18" charset="0"/>
              </a:rPr>
              <a:t>to study NP and NP byproduct release from consumer products</a:t>
            </a:r>
          </a:p>
          <a:p>
            <a:pPr marL="800100" lvl="1"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Current techniques are designed to best suite needs/capability of laboratory</a:t>
            </a:r>
          </a:p>
          <a:p>
            <a:pPr marL="800100" lvl="1"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Focus on method development that makes critical data easily accessible</a:t>
            </a:r>
          </a:p>
          <a:p>
            <a:pPr lvl="1"/>
            <a:endParaRPr lang="en-US" sz="2500" b="1" dirty="0">
              <a:solidFill>
                <a:srgbClr val="73000A"/>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Methods must focus on both </a:t>
            </a:r>
            <a:r>
              <a:rPr lang="en-US" sz="2500" b="1" u="sng" dirty="0">
                <a:solidFill>
                  <a:srgbClr val="0021A5"/>
                </a:solidFill>
                <a:latin typeface="Times New Roman" panose="02020603050405020304" pitchFamily="18" charset="0"/>
                <a:cs typeface="Times New Roman" panose="02020603050405020304" pitchFamily="18" charset="0"/>
              </a:rPr>
              <a:t>intended use and reasonably foreseeable misuse</a:t>
            </a:r>
            <a:r>
              <a:rPr lang="en-US" sz="2500" b="1" dirty="0">
                <a:solidFill>
                  <a:srgbClr val="73000A"/>
                </a:solidFill>
                <a:latin typeface="Times New Roman" panose="02020603050405020304" pitchFamily="18" charset="0"/>
                <a:cs typeface="Times New Roman" panose="02020603050405020304" pitchFamily="18" charset="0"/>
              </a:rPr>
              <a:t> of </a:t>
            </a:r>
            <a:r>
              <a:rPr lang="en-US" sz="2500" b="1" dirty="0" err="1">
                <a:solidFill>
                  <a:srgbClr val="73000A"/>
                </a:solidFill>
                <a:latin typeface="Times New Roman" panose="02020603050405020304" pitchFamily="18" charset="0"/>
                <a:cs typeface="Times New Roman" panose="02020603050405020304" pitchFamily="18" charset="0"/>
              </a:rPr>
              <a:t>nano</a:t>
            </a:r>
            <a:r>
              <a:rPr lang="en-US" sz="2500" b="1" dirty="0">
                <a:solidFill>
                  <a:srgbClr val="73000A"/>
                </a:solidFill>
                <a:latin typeface="Times New Roman" panose="02020603050405020304" pitchFamily="18" charset="0"/>
                <a:cs typeface="Times New Roman" panose="02020603050405020304" pitchFamily="18" charset="0"/>
              </a:rPr>
              <a:t>-enabled products</a:t>
            </a:r>
          </a:p>
          <a:p>
            <a:pPr marL="800100" lvl="1"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Aged Surface vs. Pristine Surface</a:t>
            </a:r>
          </a:p>
          <a:p>
            <a:pPr marL="342900" indent="-342900">
              <a:buFont typeface="Arial" panose="020B0604020202020204" pitchFamily="34" charset="0"/>
              <a:buChar char="•"/>
            </a:pPr>
            <a:endParaRPr lang="en-US" sz="2500" b="1" dirty="0">
              <a:solidFill>
                <a:srgbClr val="73000A"/>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Detailed Characterization of released/transformed materials is a </a:t>
            </a:r>
            <a:r>
              <a:rPr lang="en-US" sz="2500" b="1" u="sng" dirty="0">
                <a:solidFill>
                  <a:srgbClr val="0021A5"/>
                </a:solidFill>
                <a:latin typeface="Times New Roman" panose="02020603050405020304" pitchFamily="18" charset="0"/>
                <a:cs typeface="Times New Roman" panose="02020603050405020304" pitchFamily="18" charset="0"/>
              </a:rPr>
              <a:t>critical component </a:t>
            </a:r>
            <a:r>
              <a:rPr lang="en-US" sz="2500" b="1" dirty="0">
                <a:solidFill>
                  <a:srgbClr val="73000A"/>
                </a:solidFill>
                <a:latin typeface="Times New Roman" panose="02020603050405020304" pitchFamily="18" charset="0"/>
                <a:cs typeface="Times New Roman" panose="02020603050405020304" pitchFamily="18" charset="0"/>
              </a:rPr>
              <a:t>of risk assessment and management</a:t>
            </a:r>
          </a:p>
        </p:txBody>
      </p:sp>
    </p:spTree>
    <p:extLst>
      <p:ext uri="{BB962C8B-B14F-4D97-AF65-F5344CB8AC3E}">
        <p14:creationId xmlns:p14="http://schemas.microsoft.com/office/powerpoint/2010/main" val="2929593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ln w="38100">
            <a:solidFill>
              <a:srgbClr val="B59A57"/>
            </a:solidFill>
          </a:ln>
        </p:spPr>
        <p:txBody>
          <a:bodyPr>
            <a:normAutofit fontScale="90000"/>
          </a:bodyPr>
          <a:lstStyle/>
          <a:p>
            <a:r>
              <a:rPr lang="en-US" b="1" dirty="0">
                <a:solidFill>
                  <a:srgbClr val="73000A"/>
                </a:solidFill>
                <a:latin typeface="Times New Roman" panose="02020603050405020304" pitchFamily="18" charset="0"/>
                <a:cs typeface="Times New Roman" panose="02020603050405020304" pitchFamily="18" charset="0"/>
              </a:rPr>
              <a:t>Acknowledgements</a:t>
            </a:r>
            <a:r>
              <a:rPr lang="en-US" b="1" dirty="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a:xfrm>
            <a:off x="5727492" y="3895732"/>
            <a:ext cx="3416508" cy="2787278"/>
          </a:xfrm>
        </p:spPr>
        <p:txBody>
          <a:bodyPr>
            <a:normAutofit fontScale="77500" lnSpcReduction="20000"/>
          </a:bodyPr>
          <a:lstStyle/>
          <a:p>
            <a:pPr marL="0" indent="0">
              <a:buNone/>
            </a:pPr>
            <a:r>
              <a:rPr lang="en-US" b="1" dirty="0">
                <a:solidFill>
                  <a:srgbClr val="00B050"/>
                </a:solidFill>
                <a:latin typeface="Times New Roman" panose="02020603050405020304" pitchFamily="18" charset="0"/>
                <a:cs typeface="Times New Roman" panose="02020603050405020304" pitchFamily="18" charset="0"/>
              </a:rPr>
              <a:t>Dr. Todd P. Luxton</a:t>
            </a:r>
          </a:p>
          <a:p>
            <a:pPr marL="0" indent="0">
              <a:buNone/>
            </a:pPr>
            <a:r>
              <a:rPr lang="en-US" b="1" dirty="0">
                <a:solidFill>
                  <a:srgbClr val="00B050"/>
                </a:solidFill>
                <a:latin typeface="Times New Roman" panose="02020603050405020304" pitchFamily="18" charset="0"/>
                <a:cs typeface="Times New Roman" panose="02020603050405020304" pitchFamily="18" charset="0"/>
              </a:rPr>
              <a:t>Dr. Kirk G. Scheckel</a:t>
            </a:r>
          </a:p>
          <a:p>
            <a:pPr marL="0" indent="0">
              <a:buNone/>
            </a:pPr>
            <a:r>
              <a:rPr lang="en-US" b="1" dirty="0">
                <a:solidFill>
                  <a:srgbClr val="00B050"/>
                </a:solidFill>
                <a:latin typeface="Times New Roman" panose="02020603050405020304" pitchFamily="18" charset="0"/>
                <a:cs typeface="Times New Roman" panose="02020603050405020304" pitchFamily="18" charset="0"/>
              </a:rPr>
              <a:t>Dr. William Platten III</a:t>
            </a:r>
          </a:p>
          <a:p>
            <a:pPr marL="0" indent="0">
              <a:buNone/>
            </a:pPr>
            <a:r>
              <a:rPr lang="en-US" b="1" dirty="0">
                <a:solidFill>
                  <a:srgbClr val="00B050"/>
                </a:solidFill>
                <a:latin typeface="Times New Roman" panose="02020603050405020304" pitchFamily="18" charset="0"/>
                <a:cs typeface="Times New Roman" panose="02020603050405020304" pitchFamily="18" charset="0"/>
              </a:rPr>
              <a:t>Nick </a:t>
            </a:r>
            <a:r>
              <a:rPr lang="en-US" b="1" dirty="0" err="1">
                <a:solidFill>
                  <a:srgbClr val="00B050"/>
                </a:solidFill>
                <a:latin typeface="Times New Roman" panose="02020603050405020304" pitchFamily="18" charset="0"/>
                <a:cs typeface="Times New Roman" panose="02020603050405020304" pitchFamily="18" charset="0"/>
              </a:rPr>
              <a:t>Sylvest</a:t>
            </a:r>
            <a:endParaRPr lang="en-US" b="1" dirty="0">
              <a:solidFill>
                <a:srgbClr val="00B050"/>
              </a:solidFill>
              <a:latin typeface="Times New Roman" panose="02020603050405020304" pitchFamily="18" charset="0"/>
              <a:cs typeface="Times New Roman" panose="02020603050405020304" pitchFamily="18" charset="0"/>
            </a:endParaRPr>
          </a:p>
          <a:p>
            <a:pPr marL="0" indent="0">
              <a:buNone/>
            </a:pPr>
            <a:r>
              <a:rPr lang="en-US" b="1" dirty="0">
                <a:solidFill>
                  <a:srgbClr val="00B050"/>
                </a:solidFill>
                <a:latin typeface="Times New Roman" panose="02020603050405020304" pitchFamily="18" charset="0"/>
                <a:cs typeface="Times New Roman" panose="02020603050405020304" pitchFamily="18" charset="0"/>
              </a:rPr>
              <a:t>Eric Baumann</a:t>
            </a:r>
          </a:p>
          <a:p>
            <a:pPr marL="0" indent="0">
              <a:buNone/>
            </a:pPr>
            <a:r>
              <a:rPr lang="en-US" b="1" dirty="0">
                <a:solidFill>
                  <a:srgbClr val="00B050"/>
                </a:solidFill>
                <a:latin typeface="Times New Roman" panose="02020603050405020304" pitchFamily="18" charset="0"/>
                <a:cs typeface="Times New Roman" panose="02020603050405020304" pitchFamily="18" charset="0"/>
              </a:rPr>
              <a:t>Dr. Andrew Remsen</a:t>
            </a:r>
          </a:p>
          <a:p>
            <a:pPr marL="0" indent="0">
              <a:buNone/>
            </a:pPr>
            <a:r>
              <a:rPr lang="en-US" b="1" dirty="0" err="1">
                <a:solidFill>
                  <a:srgbClr val="00B050"/>
                </a:solidFill>
                <a:latin typeface="Times New Roman" panose="02020603050405020304" pitchFamily="18" charset="0"/>
                <a:cs typeface="Times New Roman" panose="02020603050405020304" pitchFamily="18" charset="0"/>
              </a:rPr>
              <a:t>Treye</a:t>
            </a:r>
            <a:r>
              <a:rPr lang="en-US" b="1" dirty="0">
                <a:solidFill>
                  <a:srgbClr val="00B050"/>
                </a:solidFill>
                <a:latin typeface="Times New Roman" panose="02020603050405020304" pitchFamily="18" charset="0"/>
                <a:cs typeface="Times New Roman" panose="02020603050405020304" pitchFamily="18" charset="0"/>
              </a:rPr>
              <a:t> Thomas - CPSC</a:t>
            </a:r>
          </a:p>
        </p:txBody>
      </p:sp>
      <p:sp>
        <p:nvSpPr>
          <p:cNvPr id="5" name="TextBox 4"/>
          <p:cNvSpPr txBox="1"/>
          <p:nvPr/>
        </p:nvSpPr>
        <p:spPr>
          <a:xfrm>
            <a:off x="722418" y="4191000"/>
            <a:ext cx="2713141" cy="1408206"/>
          </a:xfrm>
          <a:prstGeom prst="rect">
            <a:avLst/>
          </a:prstGeom>
          <a:noFill/>
        </p:spPr>
        <p:txBody>
          <a:bodyPr wrap="square" rtlCol="0">
            <a:spAutoFit/>
          </a:bodyPr>
          <a:lstStyle/>
          <a:p>
            <a:pPr marL="609600" lvl="0" indent="-609600">
              <a:lnSpc>
                <a:spcPct val="70000"/>
              </a:lnSpc>
              <a:spcBef>
                <a:spcPct val="20000"/>
              </a:spcBef>
              <a:defRPr/>
            </a:pPr>
            <a:r>
              <a:rPr lang="en-US" sz="2500" b="1" dirty="0">
                <a:solidFill>
                  <a:srgbClr val="73000A"/>
                </a:solidFill>
                <a:latin typeface="Times New Roman" pitchFamily="18" charset="0"/>
                <a:cs typeface="Times New Roman" pitchFamily="18" charset="0"/>
              </a:rPr>
              <a:t>Annie Yang</a:t>
            </a:r>
          </a:p>
          <a:p>
            <a:pPr marL="609600" lvl="0" indent="-609600">
              <a:lnSpc>
                <a:spcPct val="70000"/>
              </a:lnSpc>
              <a:spcBef>
                <a:spcPct val="20000"/>
              </a:spcBef>
              <a:defRPr/>
            </a:pPr>
            <a:r>
              <a:rPr lang="en-US" sz="2500" b="1" dirty="0">
                <a:solidFill>
                  <a:srgbClr val="73000A"/>
                </a:solidFill>
                <a:latin typeface="Times New Roman" pitchFamily="18" charset="0"/>
                <a:cs typeface="Times New Roman" pitchFamily="18" charset="0"/>
              </a:rPr>
              <a:t>Sydney Thornton</a:t>
            </a:r>
          </a:p>
          <a:p>
            <a:pPr marL="609600" lvl="0" indent="-609600">
              <a:lnSpc>
                <a:spcPct val="70000"/>
              </a:lnSpc>
              <a:spcBef>
                <a:spcPct val="20000"/>
              </a:spcBef>
              <a:defRPr/>
            </a:pPr>
            <a:r>
              <a:rPr lang="en-US" sz="2500" b="1" dirty="0">
                <a:solidFill>
                  <a:srgbClr val="73000A"/>
                </a:solidFill>
                <a:latin typeface="Times New Roman" pitchFamily="18" charset="0"/>
                <a:cs typeface="Times New Roman" pitchFamily="18" charset="0"/>
              </a:rPr>
              <a:t>Avery Hatch</a:t>
            </a:r>
          </a:p>
          <a:p>
            <a:pPr marL="609600" lvl="0" indent="-609600">
              <a:lnSpc>
                <a:spcPct val="70000"/>
              </a:lnSpc>
              <a:spcBef>
                <a:spcPct val="20000"/>
              </a:spcBef>
              <a:defRPr/>
            </a:pPr>
            <a:r>
              <a:rPr lang="en-US" sz="2500" b="1" dirty="0">
                <a:solidFill>
                  <a:srgbClr val="73000A"/>
                </a:solidFill>
                <a:latin typeface="Times New Roman" pitchFamily="18" charset="0"/>
                <a:cs typeface="Times New Roman" pitchFamily="18" charset="0"/>
              </a:rPr>
              <a:t>Sarah Boggins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28176"/>
          <a:stretch/>
        </p:blipFill>
        <p:spPr>
          <a:xfrm>
            <a:off x="7115175" y="2618659"/>
            <a:ext cx="1915540" cy="8572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489" y="1148556"/>
            <a:ext cx="1052513" cy="1269207"/>
          </a:xfrm>
          <a:prstGeom prst="rect">
            <a:avLst/>
          </a:prstGeom>
        </p:spPr>
      </p:pic>
      <p:pic>
        <p:nvPicPr>
          <p:cNvPr id="33798" name="Picture 6" descr="http://www.uwsuper.edu/news/images/EPA.jpg"/>
          <p:cNvPicPr>
            <a:picLocks noChangeAspect="1" noChangeArrowheads="1"/>
          </p:cNvPicPr>
          <p:nvPr/>
        </p:nvPicPr>
        <p:blipFill rotWithShape="1">
          <a:blip r:embed="rId4">
            <a:extLst>
              <a:ext uri="{28A0092B-C50C-407E-A947-70E740481C1C}">
                <a14:useLocalDpi xmlns:a14="http://schemas.microsoft.com/office/drawing/2010/main" val="0"/>
              </a:ext>
            </a:extLst>
          </a:blip>
          <a:srcRect l="11150" r="17396"/>
          <a:stretch/>
        </p:blipFill>
        <p:spPr bwMode="auto">
          <a:xfrm>
            <a:off x="3733800" y="1148556"/>
            <a:ext cx="2202066" cy="2121108"/>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https://riponadvance.com/wp-content/uploads/2016/02/SE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7585" y="3905257"/>
            <a:ext cx="1607580" cy="16075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elon.edu/images/e-web/admissions/template_elements/ad_phoenix.png">
            <a:extLst>
              <a:ext uri="{FF2B5EF4-FFF2-40B4-BE49-F238E27FC236}">
                <a16:creationId xmlns:a16="http://schemas.microsoft.com/office/drawing/2014/main" id="{6740115B-1D9F-46EB-BE43-49FBB010D3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839619"/>
            <a:ext cx="3189197" cy="1807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62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7081"/>
            <a:ext cx="8382000" cy="868362"/>
          </a:xfrm>
          <a:ln w="38100">
            <a:solidFill>
              <a:srgbClr val="B59A57"/>
            </a:solidFill>
          </a:ln>
        </p:spPr>
        <p:txBody>
          <a:bodyPr>
            <a:normAutofit/>
          </a:bodyPr>
          <a:lstStyle/>
          <a:p>
            <a:r>
              <a:rPr lang="en-US" b="1" dirty="0">
                <a:solidFill>
                  <a:srgbClr val="98002E"/>
                </a:solidFill>
                <a:latin typeface="Times New Roman" panose="02020603050405020304" pitchFamily="18" charset="0"/>
                <a:cs typeface="Times New Roman" panose="02020603050405020304" pitchFamily="18" charset="0"/>
              </a:rPr>
              <a:t>Ideal Risk Analysis Tool for NPs</a:t>
            </a:r>
          </a:p>
        </p:txBody>
      </p:sp>
      <p:sp>
        <p:nvSpPr>
          <p:cNvPr id="4" name="TextBox 3"/>
          <p:cNvSpPr txBox="1"/>
          <p:nvPr/>
        </p:nvSpPr>
        <p:spPr>
          <a:xfrm>
            <a:off x="237213" y="3394826"/>
            <a:ext cx="1922030" cy="2308324"/>
          </a:xfrm>
          <a:prstGeom prst="rect">
            <a:avLst/>
          </a:prstGeom>
          <a:noFill/>
        </p:spPr>
        <p:txBody>
          <a:bodyPr wrap="square" rtlCol="0">
            <a:spAutoFit/>
          </a:bodyPr>
          <a:lstStyle/>
          <a:p>
            <a:r>
              <a:rPr lang="en-US" u="sng" dirty="0"/>
              <a:t>Intrinsic Properties</a:t>
            </a:r>
            <a:r>
              <a:rPr lang="en-US" dirty="0"/>
              <a:t>:</a:t>
            </a:r>
          </a:p>
          <a:p>
            <a:pPr marL="285750" indent="-285750">
              <a:buFont typeface="Arial" panose="020B0604020202020204" pitchFamily="34" charset="0"/>
              <a:buChar char="•"/>
            </a:pPr>
            <a:r>
              <a:rPr lang="en-US" dirty="0"/>
              <a:t>Identity (Cd/Se QD vs. </a:t>
            </a:r>
            <a:r>
              <a:rPr lang="en-US" dirty="0" err="1"/>
              <a:t>ZnO</a:t>
            </a:r>
            <a:endParaRPr lang="en-US" dirty="0"/>
          </a:p>
          <a:p>
            <a:pPr marL="285750" indent="-285750">
              <a:buFont typeface="Arial" panose="020B0604020202020204" pitchFamily="34" charset="0"/>
              <a:buChar char="•"/>
            </a:pPr>
            <a:r>
              <a:rPr lang="en-US" dirty="0"/>
              <a:t>Size</a:t>
            </a:r>
          </a:p>
          <a:p>
            <a:pPr marL="285750" indent="-285750">
              <a:buFont typeface="Arial" panose="020B0604020202020204" pitchFamily="34" charset="0"/>
              <a:buChar char="•"/>
            </a:pPr>
            <a:r>
              <a:rPr lang="en-US" dirty="0"/>
              <a:t>Shape</a:t>
            </a:r>
          </a:p>
          <a:p>
            <a:pPr marL="285750" indent="-285750">
              <a:buFont typeface="Arial" panose="020B0604020202020204" pitchFamily="34" charset="0"/>
              <a:buChar char="•"/>
            </a:pPr>
            <a:r>
              <a:rPr lang="en-US" dirty="0"/>
              <a:t>Surface Charge</a:t>
            </a:r>
          </a:p>
          <a:p>
            <a:pPr marL="285750" indent="-285750">
              <a:buFont typeface="Arial" panose="020B0604020202020204" pitchFamily="34" charset="0"/>
              <a:buChar char="•"/>
            </a:pPr>
            <a:r>
              <a:rPr lang="en-US" dirty="0"/>
              <a:t>Core/Shell</a:t>
            </a:r>
          </a:p>
        </p:txBody>
      </p:sp>
      <p:sp>
        <p:nvSpPr>
          <p:cNvPr id="6" name="TextBox 5"/>
          <p:cNvSpPr txBox="1"/>
          <p:nvPr/>
        </p:nvSpPr>
        <p:spPr>
          <a:xfrm>
            <a:off x="41158" y="1746288"/>
            <a:ext cx="1524000" cy="369332"/>
          </a:xfrm>
          <a:prstGeom prst="rect">
            <a:avLst/>
          </a:prstGeom>
          <a:noFill/>
        </p:spPr>
        <p:txBody>
          <a:bodyPr wrap="square" rtlCol="0">
            <a:spAutoFit/>
          </a:bodyPr>
          <a:lstStyle/>
          <a:p>
            <a:r>
              <a:rPr lang="en-US" dirty="0"/>
              <a:t>Nanoparticle</a:t>
            </a:r>
          </a:p>
        </p:txBody>
      </p:sp>
      <p:sp>
        <p:nvSpPr>
          <p:cNvPr id="7" name="TextBox 6"/>
          <p:cNvSpPr txBox="1"/>
          <p:nvPr/>
        </p:nvSpPr>
        <p:spPr>
          <a:xfrm>
            <a:off x="990600" y="1077454"/>
            <a:ext cx="7445764" cy="369332"/>
          </a:xfrm>
          <a:prstGeom prst="rect">
            <a:avLst/>
          </a:prstGeom>
          <a:noFill/>
        </p:spPr>
        <p:txBody>
          <a:bodyPr wrap="square" rtlCol="0">
            <a:spAutoFit/>
          </a:bodyPr>
          <a:lstStyle/>
          <a:p>
            <a:r>
              <a:rPr lang="en-US" dirty="0"/>
              <a:t>Initial Desire for “Read Across” Tables to Predict Ultimate Fate &amp; Risk </a:t>
            </a:r>
          </a:p>
        </p:txBody>
      </p:sp>
      <p:sp>
        <p:nvSpPr>
          <p:cNvPr id="9" name="TextBox 8"/>
          <p:cNvSpPr txBox="1"/>
          <p:nvPr/>
        </p:nvSpPr>
        <p:spPr>
          <a:xfrm>
            <a:off x="1510223" y="2362808"/>
            <a:ext cx="480457" cy="784830"/>
          </a:xfrm>
          <a:prstGeom prst="rect">
            <a:avLst/>
          </a:prstGeom>
          <a:noFill/>
        </p:spPr>
        <p:txBody>
          <a:bodyPr wrap="square" rtlCol="0">
            <a:spAutoFit/>
          </a:bodyPr>
          <a:lstStyle/>
          <a:p>
            <a:r>
              <a:rPr lang="en-US" sz="4500" dirty="0"/>
              <a:t>+</a:t>
            </a:r>
          </a:p>
        </p:txBody>
      </p:sp>
      <p:sp>
        <p:nvSpPr>
          <p:cNvPr id="19" name="TextBox 18"/>
          <p:cNvSpPr txBox="1"/>
          <p:nvPr/>
        </p:nvSpPr>
        <p:spPr>
          <a:xfrm>
            <a:off x="2159243" y="3701601"/>
            <a:ext cx="20193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Polymers</a:t>
            </a:r>
          </a:p>
          <a:p>
            <a:pPr marL="285750" indent="-285750">
              <a:buFont typeface="Arial" panose="020B0604020202020204" pitchFamily="34" charset="0"/>
              <a:buChar char="•"/>
            </a:pPr>
            <a:r>
              <a:rPr lang="en-US" dirty="0"/>
              <a:t>Surfactants</a:t>
            </a:r>
          </a:p>
          <a:p>
            <a:pPr marL="285750" indent="-285750">
              <a:buFont typeface="Arial" panose="020B0604020202020204" pitchFamily="34" charset="0"/>
              <a:buChar char="•"/>
            </a:pPr>
            <a:r>
              <a:rPr lang="en-US" dirty="0"/>
              <a:t>Organic Matter</a:t>
            </a:r>
          </a:p>
        </p:txBody>
      </p:sp>
      <p:pic>
        <p:nvPicPr>
          <p:cNvPr id="29698" name="Picture 2" descr="&lt;p&gt;Schematic of the fabrication steps of polymer-coated gold nanoparticles which will be employed for the self-assembly of metallic nanostructures. (Image: Christoph Stanglmair)&lt;/p&gt;"/>
          <p:cNvPicPr>
            <a:picLocks noChangeAspect="1" noChangeArrowheads="1"/>
          </p:cNvPicPr>
          <p:nvPr/>
        </p:nvPicPr>
        <p:blipFill rotWithShape="1">
          <a:blip r:embed="rId3">
            <a:extLst>
              <a:ext uri="{28A0092B-C50C-407E-A947-70E740481C1C}">
                <a14:useLocalDpi xmlns:a14="http://schemas.microsoft.com/office/drawing/2010/main" val="0"/>
              </a:ext>
            </a:extLst>
          </a:blip>
          <a:srcRect t="21238" r="83466" b="25429"/>
          <a:stretch/>
        </p:blipFill>
        <p:spPr bwMode="auto">
          <a:xfrm>
            <a:off x="113921" y="2203929"/>
            <a:ext cx="1157666" cy="11296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lt;p&gt;Schematic of the fabrication steps of polymer-coated gold nanoparticles which will be employed for the self-assembly of metallic nanostructures. (Image: Christoph Stanglmair)&lt;/p&g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215" r="37514" b="4314"/>
          <a:stretch/>
        </p:blipFill>
        <p:spPr bwMode="auto">
          <a:xfrm>
            <a:off x="2087951" y="2052364"/>
            <a:ext cx="1618284" cy="16001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406893" y="1746288"/>
            <a:ext cx="1524000" cy="369332"/>
          </a:xfrm>
          <a:prstGeom prst="rect">
            <a:avLst/>
          </a:prstGeom>
          <a:noFill/>
        </p:spPr>
        <p:txBody>
          <a:bodyPr wrap="square" rtlCol="0">
            <a:spAutoFit/>
          </a:bodyPr>
          <a:lstStyle/>
          <a:p>
            <a:r>
              <a:rPr lang="en-US" dirty="0"/>
              <a:t>Coating</a:t>
            </a:r>
          </a:p>
        </p:txBody>
      </p:sp>
      <p:sp>
        <p:nvSpPr>
          <p:cNvPr id="20" name="Right Arrow 19"/>
          <p:cNvSpPr/>
          <p:nvPr/>
        </p:nvSpPr>
        <p:spPr>
          <a:xfrm>
            <a:off x="3830087" y="2585763"/>
            <a:ext cx="21659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207081" y="1836800"/>
            <a:ext cx="2755034" cy="1015663"/>
          </a:xfrm>
          <a:prstGeom prst="rect">
            <a:avLst/>
          </a:prstGeom>
          <a:noFill/>
        </p:spPr>
        <p:txBody>
          <a:bodyPr wrap="square" rtlCol="0">
            <a:spAutoFit/>
          </a:bodyPr>
          <a:lstStyle/>
          <a:p>
            <a:pPr algn="ctr"/>
            <a:r>
              <a:rPr lang="en-US" sz="3000" b="1" dirty="0">
                <a:solidFill>
                  <a:srgbClr val="00B050"/>
                </a:solidFill>
                <a:latin typeface="Times New Roman" panose="02020603050405020304" pitchFamily="18" charset="0"/>
                <a:cs typeface="Times New Roman" panose="02020603050405020304" pitchFamily="18" charset="0"/>
              </a:rPr>
              <a:t>Environmental Fate</a:t>
            </a:r>
          </a:p>
        </p:txBody>
      </p:sp>
      <p:sp>
        <p:nvSpPr>
          <p:cNvPr id="28" name="TextBox 27"/>
          <p:cNvSpPr txBox="1"/>
          <p:nvPr/>
        </p:nvSpPr>
        <p:spPr>
          <a:xfrm>
            <a:off x="3956544" y="4438444"/>
            <a:ext cx="5700926" cy="2785378"/>
          </a:xfrm>
          <a:prstGeom prst="rect">
            <a:avLst/>
          </a:prstGeom>
          <a:noFill/>
        </p:spPr>
        <p:txBody>
          <a:bodyPr wrap="square" rtlCol="0">
            <a:spAutoFit/>
          </a:bodyPr>
          <a:lstStyle/>
          <a:p>
            <a:pPr marL="342900"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Process is much more complicated</a:t>
            </a:r>
          </a:p>
          <a:p>
            <a:pPr marL="342900"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Once imbedded in a product, NP characteristics properties Change</a:t>
            </a:r>
          </a:p>
          <a:p>
            <a:pPr marL="342900" indent="-342900">
              <a:buFont typeface="Arial" panose="020B0604020202020204" pitchFamily="34" charset="0"/>
              <a:buChar char="•"/>
            </a:pPr>
            <a:r>
              <a:rPr lang="en-US" sz="2500" b="1" dirty="0">
                <a:solidFill>
                  <a:srgbClr val="73000A"/>
                </a:solidFill>
                <a:latin typeface="Times New Roman" panose="02020603050405020304" pitchFamily="18" charset="0"/>
                <a:cs typeface="Times New Roman" panose="02020603050405020304" pitchFamily="18" charset="0"/>
              </a:rPr>
              <a:t>Release is also depending on use conditions</a:t>
            </a:r>
          </a:p>
          <a:p>
            <a:pPr marL="342900" indent="-342900">
              <a:buFont typeface="Arial" panose="020B0604020202020204" pitchFamily="34" charset="0"/>
              <a:buChar char="•"/>
            </a:pPr>
            <a:endParaRPr lang="en-US" sz="2500" b="1" dirty="0">
              <a:solidFill>
                <a:srgbClr val="73000A"/>
              </a:solidFill>
              <a:latin typeface="Times New Roman" panose="02020603050405020304" pitchFamily="18" charset="0"/>
              <a:cs typeface="Times New Roman" panose="02020603050405020304" pitchFamily="18" charset="0"/>
            </a:endParaRPr>
          </a:p>
          <a:p>
            <a:endParaRPr lang="en-US" sz="2500" b="1" dirty="0">
              <a:solidFill>
                <a:srgbClr val="73000A"/>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1B86B7B-639E-4FAB-B5D4-FC3D525467AB}"/>
              </a:ext>
            </a:extLst>
          </p:cNvPr>
          <p:cNvSpPr txBox="1"/>
          <p:nvPr/>
        </p:nvSpPr>
        <p:spPr>
          <a:xfrm>
            <a:off x="6151753" y="3258335"/>
            <a:ext cx="2755034" cy="1015663"/>
          </a:xfrm>
          <a:prstGeom prst="rect">
            <a:avLst/>
          </a:prstGeom>
          <a:noFill/>
        </p:spPr>
        <p:txBody>
          <a:bodyPr wrap="square" rtlCol="0">
            <a:spAutoFit/>
          </a:bodyPr>
          <a:lstStyle/>
          <a:p>
            <a:pPr algn="ctr"/>
            <a:r>
              <a:rPr lang="en-US" sz="3000" b="1" dirty="0">
                <a:solidFill>
                  <a:srgbClr val="00B050"/>
                </a:solidFill>
                <a:latin typeface="Times New Roman" panose="02020603050405020304" pitchFamily="18" charset="0"/>
                <a:cs typeface="Times New Roman" panose="02020603050405020304" pitchFamily="18" charset="0"/>
              </a:rPr>
              <a:t>Human Health Risk</a:t>
            </a:r>
          </a:p>
        </p:txBody>
      </p:sp>
      <p:sp>
        <p:nvSpPr>
          <p:cNvPr id="3" name="&quot;Not Allowed&quot; Symbol 2">
            <a:extLst>
              <a:ext uri="{FF2B5EF4-FFF2-40B4-BE49-F238E27FC236}">
                <a16:creationId xmlns:a16="http://schemas.microsoft.com/office/drawing/2014/main" id="{332B562E-9900-499D-9243-9EB4172C7D01}"/>
              </a:ext>
            </a:extLst>
          </p:cNvPr>
          <p:cNvSpPr/>
          <p:nvPr/>
        </p:nvSpPr>
        <p:spPr>
          <a:xfrm>
            <a:off x="4060298" y="2136083"/>
            <a:ext cx="1371600" cy="1381672"/>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53053DBC-7C36-434F-940A-7E17A75FE8AB}"/>
              </a:ext>
            </a:extLst>
          </p:cNvPr>
          <p:cNvSpPr txBox="1"/>
          <p:nvPr/>
        </p:nvSpPr>
        <p:spPr>
          <a:xfrm>
            <a:off x="1618289" y="5600603"/>
            <a:ext cx="2628900" cy="1200329"/>
          </a:xfrm>
          <a:prstGeom prst="rect">
            <a:avLst/>
          </a:prstGeom>
          <a:noFill/>
        </p:spPr>
        <p:txBody>
          <a:bodyPr wrap="square" rtlCol="0">
            <a:spAutoFit/>
          </a:bodyPr>
          <a:lstStyle/>
          <a:p>
            <a:r>
              <a:rPr lang="en-US" b="1" u="sng" dirty="0">
                <a:solidFill>
                  <a:srgbClr val="73000A"/>
                </a:solidFill>
              </a:rPr>
              <a:t>Extrinsic Properties</a:t>
            </a:r>
            <a:r>
              <a:rPr lang="en-US" b="1" dirty="0">
                <a:solidFill>
                  <a:srgbClr val="73000A"/>
                </a:solidFill>
              </a:rPr>
              <a:t>:</a:t>
            </a:r>
          </a:p>
          <a:p>
            <a:pPr marL="285750" indent="-285750">
              <a:buFont typeface="Arial" panose="020B0604020202020204" pitchFamily="34" charset="0"/>
              <a:buChar char="•"/>
            </a:pPr>
            <a:r>
              <a:rPr lang="en-US" b="1" dirty="0">
                <a:solidFill>
                  <a:srgbClr val="73000A"/>
                </a:solidFill>
              </a:rPr>
              <a:t>Dissolution Rate</a:t>
            </a:r>
          </a:p>
          <a:p>
            <a:pPr marL="285750" indent="-285750">
              <a:buFont typeface="Arial" panose="020B0604020202020204" pitchFamily="34" charset="0"/>
              <a:buChar char="•"/>
            </a:pPr>
            <a:r>
              <a:rPr lang="en-US" b="1" dirty="0">
                <a:solidFill>
                  <a:srgbClr val="73000A"/>
                </a:solidFill>
              </a:rPr>
              <a:t>Sedimentation Rate</a:t>
            </a:r>
          </a:p>
          <a:p>
            <a:pPr marL="285750" indent="-285750">
              <a:buFont typeface="Arial" panose="020B0604020202020204" pitchFamily="34" charset="0"/>
              <a:buChar char="•"/>
            </a:pPr>
            <a:r>
              <a:rPr lang="en-US" b="1" i="1" dirty="0">
                <a:solidFill>
                  <a:srgbClr val="73000A"/>
                </a:solidFill>
              </a:rPr>
              <a:t>Attachment Efficiency</a:t>
            </a:r>
          </a:p>
        </p:txBody>
      </p:sp>
    </p:spTree>
    <p:extLst>
      <p:ext uri="{BB962C8B-B14F-4D97-AF65-F5344CB8AC3E}">
        <p14:creationId xmlns:p14="http://schemas.microsoft.com/office/powerpoint/2010/main" val="359459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9698"/>
                                        </p:tgtEl>
                                        <p:attrNameLst>
                                          <p:attrName>style.visibility</p:attrName>
                                        </p:attrNameLst>
                                      </p:cBhvr>
                                      <p:to>
                                        <p:strVal val="visible"/>
                                      </p:to>
                                    </p:set>
                                    <p:animEffect transition="in" filter="fade">
                                      <p:cBhvr>
                                        <p:cTn id="10" dur="500"/>
                                        <p:tgtEl>
                                          <p:spTgt spid="2969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9698"/>
                                        </p:tgtEl>
                                      </p:cBhvr>
                                    </p:animEffect>
                                    <p:set>
                                      <p:cBhvr>
                                        <p:cTn id="60" dur="1" fill="hold">
                                          <p:stCondLst>
                                            <p:cond delay="499"/>
                                          </p:stCondLst>
                                        </p:cTn>
                                        <p:tgtEl>
                                          <p:spTgt spid="2969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5"/>
                                        </p:tgtEl>
                                      </p:cBhvr>
                                    </p:animEffect>
                                    <p:set>
                                      <p:cBhvr>
                                        <p:cTn id="81" dur="1" fill="hold">
                                          <p:stCondLst>
                                            <p:cond delay="499"/>
                                          </p:stCondLst>
                                        </p:cTn>
                                        <p:tgtEl>
                                          <p:spTgt spid="25"/>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8"/>
                                        </p:tgtEl>
                                      </p:cBhvr>
                                    </p:animEffect>
                                    <p:set>
                                      <p:cBhvr>
                                        <p:cTn id="90" dur="1" fill="hold">
                                          <p:stCondLst>
                                            <p:cond delay="499"/>
                                          </p:stCondLst>
                                        </p:cTn>
                                        <p:tgtEl>
                                          <p:spTgt spid="28"/>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8"/>
                                        </p:tgtEl>
                                      </p:cBhvr>
                                    </p:animEffect>
                                    <p:set>
                                      <p:cBhvr>
                                        <p:cTn id="93" dur="1" fill="hold">
                                          <p:stCondLst>
                                            <p:cond delay="499"/>
                                          </p:stCondLst>
                                        </p:cTn>
                                        <p:tgtEl>
                                          <p:spTgt spid="18"/>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9" grpId="0"/>
      <p:bldP spid="9" grpId="1"/>
      <p:bldP spid="19" grpId="0"/>
      <p:bldP spid="19" grpId="1"/>
      <p:bldP spid="22" grpId="0"/>
      <p:bldP spid="22" grpId="1"/>
      <p:bldP spid="20" grpId="0" animBg="1"/>
      <p:bldP spid="20" grpId="1" animBg="1"/>
      <p:bldP spid="25" grpId="0"/>
      <p:bldP spid="25" grpId="1"/>
      <p:bldP spid="28" grpId="0"/>
      <p:bldP spid="28" grpId="1"/>
      <p:bldP spid="17" grpId="0"/>
      <p:bldP spid="17" grpId="1"/>
      <p:bldP spid="3" grpId="0" animBg="1"/>
      <p:bldP spid="3" grpId="1" animBg="1"/>
      <p:bldP spid="18" grpId="0"/>
      <p:bldP spid="1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2684778A-9985-4197-A911-2E9BFE45DE62}">
  <ds:schemaRefs>
    <ds:schemaRef ds:uri="ESRI.ArcGIS.Mapping.OfficeIntegration.PowerPointInfo"/>
  </ds:schemaRefs>
</ds:datastoreItem>
</file>

<file path=customXml/itemProps10.xml><?xml version="1.0" encoding="utf-8"?>
<ds:datastoreItem xmlns:ds="http://schemas.openxmlformats.org/officeDocument/2006/customXml" ds:itemID="{F430F24D-4CDF-47A7-B583-8CA0986F7A4B}">
  <ds:schemaRefs>
    <ds:schemaRef ds:uri="ESRI.ArcGIS.Mapping.OfficeIntegration.PowerPointInfo"/>
  </ds:schemaRefs>
</ds:datastoreItem>
</file>

<file path=customXml/itemProps11.xml><?xml version="1.0" encoding="utf-8"?>
<ds:datastoreItem xmlns:ds="http://schemas.openxmlformats.org/officeDocument/2006/customXml" ds:itemID="{0506AEF1-E5C4-455C-9F54-9294207750CA}">
  <ds:schemaRefs>
    <ds:schemaRef ds:uri="ESRI.ArcGIS.Mapping.OfficeIntegration.PowerPointInfo"/>
  </ds:schemaRefs>
</ds:datastoreItem>
</file>

<file path=customXml/itemProps12.xml><?xml version="1.0" encoding="utf-8"?>
<ds:datastoreItem xmlns:ds="http://schemas.openxmlformats.org/officeDocument/2006/customXml" ds:itemID="{0E78E2D0-4CD2-4AD2-AF72-B4B1FBDCEF32}">
  <ds:schemaRefs>
    <ds:schemaRef ds:uri="ESRI.ArcGIS.Mapping.OfficeIntegration.PowerPointInfo"/>
  </ds:schemaRefs>
</ds:datastoreItem>
</file>

<file path=customXml/itemProps13.xml><?xml version="1.0" encoding="utf-8"?>
<ds:datastoreItem xmlns:ds="http://schemas.openxmlformats.org/officeDocument/2006/customXml" ds:itemID="{4D4F18E2-3223-452C-BEE8-7AC7BFE91D82}">
  <ds:schemaRefs>
    <ds:schemaRef ds:uri="ESRI.ArcGIS.Mapping.OfficeIntegration.PowerPointInfo"/>
  </ds:schemaRefs>
</ds:datastoreItem>
</file>

<file path=customXml/itemProps14.xml><?xml version="1.0" encoding="utf-8"?>
<ds:datastoreItem xmlns:ds="http://schemas.openxmlformats.org/officeDocument/2006/customXml" ds:itemID="{58B160BC-65A0-4B1B-AF87-FA8968383EFA}">
  <ds:schemaRefs>
    <ds:schemaRef ds:uri="ESRI.ArcGIS.Mapping.OfficeIntegration.PowerPointInfo"/>
  </ds:schemaRefs>
</ds:datastoreItem>
</file>

<file path=customXml/itemProps15.xml><?xml version="1.0" encoding="utf-8"?>
<ds:datastoreItem xmlns:ds="http://schemas.openxmlformats.org/officeDocument/2006/customXml" ds:itemID="{A8EC4426-0F61-4ED2-A3A4-C0E1A554160A}">
  <ds:schemaRefs>
    <ds:schemaRef ds:uri="ESRI.ArcGIS.Mapping.OfficeIntegration.PowerPointInfo"/>
  </ds:schemaRefs>
</ds:datastoreItem>
</file>

<file path=customXml/itemProps16.xml><?xml version="1.0" encoding="utf-8"?>
<ds:datastoreItem xmlns:ds="http://schemas.openxmlformats.org/officeDocument/2006/customXml" ds:itemID="{895743C2-27CF-4641-B45D-DF47A6D69568}">
  <ds:schemaRefs>
    <ds:schemaRef ds:uri="ESRI.ArcGIS.Mapping.OfficeIntegration.PowerPointInfo"/>
  </ds:schemaRefs>
</ds:datastoreItem>
</file>

<file path=customXml/itemProps17.xml><?xml version="1.0" encoding="utf-8"?>
<ds:datastoreItem xmlns:ds="http://schemas.openxmlformats.org/officeDocument/2006/customXml" ds:itemID="{B8A8B040-757C-41D9-A955-B38BD65A9B52}">
  <ds:schemaRefs>
    <ds:schemaRef ds:uri="ESRI.ArcGIS.Mapping.OfficeIntegration.PowerPointInfo"/>
  </ds:schemaRefs>
</ds:datastoreItem>
</file>

<file path=customXml/itemProps18.xml><?xml version="1.0" encoding="utf-8"?>
<ds:datastoreItem xmlns:ds="http://schemas.openxmlformats.org/officeDocument/2006/customXml" ds:itemID="{9E75350B-4632-4C9E-82EC-17156B5683DB}">
  <ds:schemaRefs>
    <ds:schemaRef ds:uri="ESRI.ArcGIS.Mapping.OfficeIntegration.PowerPointInfo"/>
  </ds:schemaRefs>
</ds:datastoreItem>
</file>

<file path=customXml/itemProps19.xml><?xml version="1.0" encoding="utf-8"?>
<ds:datastoreItem xmlns:ds="http://schemas.openxmlformats.org/officeDocument/2006/customXml" ds:itemID="{CB8F13F0-7883-4307-9259-A26ABC0D1615}">
  <ds:schemaRefs>
    <ds:schemaRef ds:uri="ESRI.ArcGIS.Mapping.OfficeIntegration.PowerPointInfo"/>
  </ds:schemaRefs>
</ds:datastoreItem>
</file>

<file path=customXml/itemProps2.xml><?xml version="1.0" encoding="utf-8"?>
<ds:datastoreItem xmlns:ds="http://schemas.openxmlformats.org/officeDocument/2006/customXml" ds:itemID="{7933FC43-8518-4B8C-9C22-720CE2DF640F}">
  <ds:schemaRefs>
    <ds:schemaRef ds:uri="ESRI.ArcGIS.Mapping.OfficeIntegration.PowerPointInfo"/>
  </ds:schemaRefs>
</ds:datastoreItem>
</file>

<file path=customXml/itemProps20.xml><?xml version="1.0" encoding="utf-8"?>
<ds:datastoreItem xmlns:ds="http://schemas.openxmlformats.org/officeDocument/2006/customXml" ds:itemID="{13E6ED10-FDE6-4562-881B-787B9AA9E746}">
  <ds:schemaRefs>
    <ds:schemaRef ds:uri="ESRI.ArcGIS.Mapping.OfficeIntegration.PowerPointInfo"/>
  </ds:schemaRefs>
</ds:datastoreItem>
</file>

<file path=customXml/itemProps21.xml><?xml version="1.0" encoding="utf-8"?>
<ds:datastoreItem xmlns:ds="http://schemas.openxmlformats.org/officeDocument/2006/customXml" ds:itemID="{B0857614-7E31-4518-8697-421C2E264FD9}">
  <ds:schemaRefs>
    <ds:schemaRef ds:uri="ESRI.ArcGIS.Mapping.OfficeIntegration.PowerPointInfo"/>
  </ds:schemaRefs>
</ds:datastoreItem>
</file>

<file path=customXml/itemProps22.xml><?xml version="1.0" encoding="utf-8"?>
<ds:datastoreItem xmlns:ds="http://schemas.openxmlformats.org/officeDocument/2006/customXml" ds:itemID="{E91B138D-B999-462D-824B-03186389F8A5}">
  <ds:schemaRefs>
    <ds:schemaRef ds:uri="ESRI.ArcGIS.Mapping.OfficeIntegration.PowerPointInfo"/>
  </ds:schemaRefs>
</ds:datastoreItem>
</file>

<file path=customXml/itemProps23.xml><?xml version="1.0" encoding="utf-8"?>
<ds:datastoreItem xmlns:ds="http://schemas.openxmlformats.org/officeDocument/2006/customXml" ds:itemID="{E6D1E557-EC6F-470C-B604-FC74F6CDD860}">
  <ds:schemaRefs>
    <ds:schemaRef ds:uri="ESRI.ArcGIS.Mapping.OfficeIntegration.PowerPointInfo"/>
  </ds:schemaRefs>
</ds:datastoreItem>
</file>

<file path=customXml/itemProps24.xml><?xml version="1.0" encoding="utf-8"?>
<ds:datastoreItem xmlns:ds="http://schemas.openxmlformats.org/officeDocument/2006/customXml" ds:itemID="{99125555-8BB5-453F-A9A0-C78A491348FC}">
  <ds:schemaRefs>
    <ds:schemaRef ds:uri="ESRI.ArcGIS.Mapping.OfficeIntegration.PowerPointInfo"/>
  </ds:schemaRefs>
</ds:datastoreItem>
</file>

<file path=customXml/itemProps25.xml><?xml version="1.0" encoding="utf-8"?>
<ds:datastoreItem xmlns:ds="http://schemas.openxmlformats.org/officeDocument/2006/customXml" ds:itemID="{2773F958-B1B1-4479-8A0F-0F6FC1ECBCA0}">
  <ds:schemaRefs>
    <ds:schemaRef ds:uri="ESRI.ArcGIS.Mapping.OfficeIntegration.PowerPointInfo"/>
  </ds:schemaRefs>
</ds:datastoreItem>
</file>

<file path=customXml/itemProps26.xml><?xml version="1.0" encoding="utf-8"?>
<ds:datastoreItem xmlns:ds="http://schemas.openxmlformats.org/officeDocument/2006/customXml" ds:itemID="{AABD164D-ED07-4856-9471-5923DD01A691}">
  <ds:schemaRefs>
    <ds:schemaRef ds:uri="ESRI.ArcGIS.Mapping.OfficeIntegration.PowerPointInfo"/>
  </ds:schemaRefs>
</ds:datastoreItem>
</file>

<file path=customXml/itemProps27.xml><?xml version="1.0" encoding="utf-8"?>
<ds:datastoreItem xmlns:ds="http://schemas.openxmlformats.org/officeDocument/2006/customXml" ds:itemID="{A70CFFA8-69BC-4558-B275-002860E2E63D}">
  <ds:schemaRefs>
    <ds:schemaRef ds:uri="ESRI.ArcGIS.Mapping.OfficeIntegration.PowerPointInfo"/>
  </ds:schemaRefs>
</ds:datastoreItem>
</file>

<file path=customXml/itemProps28.xml><?xml version="1.0" encoding="utf-8"?>
<ds:datastoreItem xmlns:ds="http://schemas.openxmlformats.org/officeDocument/2006/customXml" ds:itemID="{E843072B-C03A-47ED-A46F-EDDEBA8BF818}">
  <ds:schemaRefs>
    <ds:schemaRef ds:uri="ESRI.ArcGIS.Mapping.OfficeIntegration.PowerPointInfo"/>
  </ds:schemaRefs>
</ds:datastoreItem>
</file>

<file path=customXml/itemProps29.xml><?xml version="1.0" encoding="utf-8"?>
<ds:datastoreItem xmlns:ds="http://schemas.openxmlformats.org/officeDocument/2006/customXml" ds:itemID="{A81F9469-8181-4369-8B62-6FED0AB9A207}">
  <ds:schemaRefs>
    <ds:schemaRef ds:uri="ESRI.ArcGIS.Mapping.OfficeIntegration.PowerPointInfo"/>
  </ds:schemaRefs>
</ds:datastoreItem>
</file>

<file path=customXml/itemProps3.xml><?xml version="1.0" encoding="utf-8"?>
<ds:datastoreItem xmlns:ds="http://schemas.openxmlformats.org/officeDocument/2006/customXml" ds:itemID="{FE8B8FFB-CAB7-463B-B00D-334B1CC7AE7C}">
  <ds:schemaRefs>
    <ds:schemaRef ds:uri="ESRI.ArcGIS.Mapping.OfficeIntegration.PowerPointInfo"/>
  </ds:schemaRefs>
</ds:datastoreItem>
</file>

<file path=customXml/itemProps30.xml><?xml version="1.0" encoding="utf-8"?>
<ds:datastoreItem xmlns:ds="http://schemas.openxmlformats.org/officeDocument/2006/customXml" ds:itemID="{77C4FAB9-A41E-408E-AD6D-1FD51F0EB41D}">
  <ds:schemaRefs>
    <ds:schemaRef ds:uri="ESRI.ArcGIS.Mapping.OfficeIntegration.PowerPointInfo"/>
  </ds:schemaRefs>
</ds:datastoreItem>
</file>

<file path=customXml/itemProps31.xml><?xml version="1.0" encoding="utf-8"?>
<ds:datastoreItem xmlns:ds="http://schemas.openxmlformats.org/officeDocument/2006/customXml" ds:itemID="{8BBC307B-1373-4FB5-A822-02B2393BCD9B}">
  <ds:schemaRefs>
    <ds:schemaRef ds:uri="ESRI.ArcGIS.Mapping.OfficeIntegration.PowerPointInfo"/>
  </ds:schemaRefs>
</ds:datastoreItem>
</file>

<file path=customXml/itemProps32.xml><?xml version="1.0" encoding="utf-8"?>
<ds:datastoreItem xmlns:ds="http://schemas.openxmlformats.org/officeDocument/2006/customXml" ds:itemID="{C0934CED-933B-49B6-BC7F-ADA7337D2E3A}">
  <ds:schemaRefs>
    <ds:schemaRef ds:uri="ESRI.ArcGIS.Mapping.OfficeIntegration.PowerPointInfo"/>
  </ds:schemaRefs>
</ds:datastoreItem>
</file>

<file path=customXml/itemProps33.xml><?xml version="1.0" encoding="utf-8"?>
<ds:datastoreItem xmlns:ds="http://schemas.openxmlformats.org/officeDocument/2006/customXml" ds:itemID="{9ECD9647-B355-4D38-9161-1925A9413851}">
  <ds:schemaRefs>
    <ds:schemaRef ds:uri="ESRI.ArcGIS.Mapping.OfficeIntegration.PowerPointInfo"/>
  </ds:schemaRefs>
</ds:datastoreItem>
</file>

<file path=customXml/itemProps34.xml><?xml version="1.0" encoding="utf-8"?>
<ds:datastoreItem xmlns:ds="http://schemas.openxmlformats.org/officeDocument/2006/customXml" ds:itemID="{DEF46E3B-813A-4383-8A0F-2058C9CD7554}">
  <ds:schemaRefs>
    <ds:schemaRef ds:uri="ESRI.ArcGIS.Mapping.OfficeIntegration.PowerPointInfo"/>
  </ds:schemaRefs>
</ds:datastoreItem>
</file>

<file path=customXml/itemProps35.xml><?xml version="1.0" encoding="utf-8"?>
<ds:datastoreItem xmlns:ds="http://schemas.openxmlformats.org/officeDocument/2006/customXml" ds:itemID="{E71283C6-92DF-43AF-B7BC-A69AE002CDBC}">
  <ds:schemaRefs>
    <ds:schemaRef ds:uri="ESRI.ArcGIS.Mapping.OfficeIntegration.PowerPointInfo"/>
  </ds:schemaRefs>
</ds:datastoreItem>
</file>

<file path=customXml/itemProps36.xml><?xml version="1.0" encoding="utf-8"?>
<ds:datastoreItem xmlns:ds="http://schemas.openxmlformats.org/officeDocument/2006/customXml" ds:itemID="{B4AFB954-E276-4E81-A8DF-8A6B43E4D3E4}">
  <ds:schemaRefs>
    <ds:schemaRef ds:uri="ESRI.ArcGIS.Mapping.OfficeIntegration.PowerPointInfo"/>
  </ds:schemaRefs>
</ds:datastoreItem>
</file>

<file path=customXml/itemProps37.xml><?xml version="1.0" encoding="utf-8"?>
<ds:datastoreItem xmlns:ds="http://schemas.openxmlformats.org/officeDocument/2006/customXml" ds:itemID="{EFDD39BE-83F9-4493-8105-48FD7FF37A26}">
  <ds:schemaRefs>
    <ds:schemaRef ds:uri="ESRI.ArcGIS.Mapping.OfficeIntegration.PowerPointInfo"/>
  </ds:schemaRefs>
</ds:datastoreItem>
</file>

<file path=customXml/itemProps38.xml><?xml version="1.0" encoding="utf-8"?>
<ds:datastoreItem xmlns:ds="http://schemas.openxmlformats.org/officeDocument/2006/customXml" ds:itemID="{8209683D-371A-4ACC-B1E0-3B584A122476}">
  <ds:schemaRefs>
    <ds:schemaRef ds:uri="ESRI.ArcGIS.Mapping.OfficeIntegration.PowerPointInfo"/>
  </ds:schemaRefs>
</ds:datastoreItem>
</file>

<file path=customXml/itemProps39.xml><?xml version="1.0" encoding="utf-8"?>
<ds:datastoreItem xmlns:ds="http://schemas.openxmlformats.org/officeDocument/2006/customXml" ds:itemID="{C313E38B-3E8D-44FE-A0E6-655B22D88446}">
  <ds:schemaRefs>
    <ds:schemaRef ds:uri="ESRI.ArcGIS.Mapping.OfficeIntegration.PowerPointInfo"/>
  </ds:schemaRefs>
</ds:datastoreItem>
</file>

<file path=customXml/itemProps4.xml><?xml version="1.0" encoding="utf-8"?>
<ds:datastoreItem xmlns:ds="http://schemas.openxmlformats.org/officeDocument/2006/customXml" ds:itemID="{616962EC-555A-4500-A1E2-D6504B7B396A}">
  <ds:schemaRefs>
    <ds:schemaRef ds:uri="ESRI.ArcGIS.Mapping.OfficeIntegration.PowerPointInfo"/>
  </ds:schemaRefs>
</ds:datastoreItem>
</file>

<file path=customXml/itemProps40.xml><?xml version="1.0" encoding="utf-8"?>
<ds:datastoreItem xmlns:ds="http://schemas.openxmlformats.org/officeDocument/2006/customXml" ds:itemID="{7FBEF411-0570-4289-B141-C0DC7355C407}">
  <ds:schemaRefs>
    <ds:schemaRef ds:uri="ESRI.ArcGIS.Mapping.OfficeIntegration.PowerPointInfo"/>
  </ds:schemaRefs>
</ds:datastoreItem>
</file>

<file path=customXml/itemProps41.xml><?xml version="1.0" encoding="utf-8"?>
<ds:datastoreItem xmlns:ds="http://schemas.openxmlformats.org/officeDocument/2006/customXml" ds:itemID="{CF78EC9B-A086-4514-92E1-F4667EA1987F}">
  <ds:schemaRefs>
    <ds:schemaRef ds:uri="ESRI.ArcGIS.Mapping.OfficeIntegration.PowerPointInfo"/>
  </ds:schemaRefs>
</ds:datastoreItem>
</file>

<file path=customXml/itemProps42.xml><?xml version="1.0" encoding="utf-8"?>
<ds:datastoreItem xmlns:ds="http://schemas.openxmlformats.org/officeDocument/2006/customXml" ds:itemID="{A171A2F3-D165-4B5F-9B93-CFFE25CC8AC8}">
  <ds:schemaRefs>
    <ds:schemaRef ds:uri="ESRI.ArcGIS.Mapping.OfficeIntegration.PowerPointInfo"/>
  </ds:schemaRefs>
</ds:datastoreItem>
</file>

<file path=customXml/itemProps43.xml><?xml version="1.0" encoding="utf-8"?>
<ds:datastoreItem xmlns:ds="http://schemas.openxmlformats.org/officeDocument/2006/customXml" ds:itemID="{00E0CB5F-ED0D-4228-B9ED-442433E13AF8}">
  <ds:schemaRefs>
    <ds:schemaRef ds:uri="ESRI.ArcGIS.Mapping.OfficeIntegration.PowerPointInfo"/>
  </ds:schemaRefs>
</ds:datastoreItem>
</file>

<file path=customXml/itemProps44.xml><?xml version="1.0" encoding="utf-8"?>
<ds:datastoreItem xmlns:ds="http://schemas.openxmlformats.org/officeDocument/2006/customXml" ds:itemID="{CAFCC0AE-AB7E-4C01-99F1-39EBB0D23614}">
  <ds:schemaRefs>
    <ds:schemaRef ds:uri="ESRI.ArcGIS.Mapping.OfficeIntegration.PowerPointInfo"/>
  </ds:schemaRefs>
</ds:datastoreItem>
</file>

<file path=customXml/itemProps45.xml><?xml version="1.0" encoding="utf-8"?>
<ds:datastoreItem xmlns:ds="http://schemas.openxmlformats.org/officeDocument/2006/customXml" ds:itemID="{2C8CBD85-0571-4E28-87EE-9FCE7494E473}">
  <ds:schemaRefs>
    <ds:schemaRef ds:uri="ESRI.ArcGIS.Mapping.OfficeIntegration.PowerPointInfo"/>
  </ds:schemaRefs>
</ds:datastoreItem>
</file>

<file path=customXml/itemProps46.xml><?xml version="1.0" encoding="utf-8"?>
<ds:datastoreItem xmlns:ds="http://schemas.openxmlformats.org/officeDocument/2006/customXml" ds:itemID="{AED281EA-9D39-4159-B818-8613343214DC}">
  <ds:schemaRefs>
    <ds:schemaRef ds:uri="ESRI.ArcGIS.Mapping.OfficeIntegration.PowerPointInfo"/>
  </ds:schemaRefs>
</ds:datastoreItem>
</file>

<file path=customXml/itemProps47.xml><?xml version="1.0" encoding="utf-8"?>
<ds:datastoreItem xmlns:ds="http://schemas.openxmlformats.org/officeDocument/2006/customXml" ds:itemID="{3A9F4394-339B-4DF1-B289-9AC0AC56EAD1}">
  <ds:schemaRefs>
    <ds:schemaRef ds:uri="ESRI.ArcGIS.Mapping.OfficeIntegration.PowerPointInfo"/>
  </ds:schemaRefs>
</ds:datastoreItem>
</file>

<file path=customXml/itemProps48.xml><?xml version="1.0" encoding="utf-8"?>
<ds:datastoreItem xmlns:ds="http://schemas.openxmlformats.org/officeDocument/2006/customXml" ds:itemID="{91BF43D2-9E1B-4060-B8AC-F7633758542F}">
  <ds:schemaRefs>
    <ds:schemaRef ds:uri="ESRI.ArcGIS.Mapping.OfficeIntegration.PowerPointInfo"/>
  </ds:schemaRefs>
</ds:datastoreItem>
</file>

<file path=customXml/itemProps49.xml><?xml version="1.0" encoding="utf-8"?>
<ds:datastoreItem xmlns:ds="http://schemas.openxmlformats.org/officeDocument/2006/customXml" ds:itemID="{460558D5-4532-48C3-BE3A-240224FFB2CB}">
  <ds:schemaRefs>
    <ds:schemaRef ds:uri="ESRI.ArcGIS.Mapping.OfficeIntegration.PowerPointInfo"/>
  </ds:schemaRefs>
</ds:datastoreItem>
</file>

<file path=customXml/itemProps5.xml><?xml version="1.0" encoding="utf-8"?>
<ds:datastoreItem xmlns:ds="http://schemas.openxmlformats.org/officeDocument/2006/customXml" ds:itemID="{DC7A9C6D-B17A-4558-B297-DB8EE2FFB390}">
  <ds:schemaRefs>
    <ds:schemaRef ds:uri="ESRI.ArcGIS.Mapping.OfficeIntegration.PowerPointInfo"/>
  </ds:schemaRefs>
</ds:datastoreItem>
</file>

<file path=customXml/itemProps50.xml><?xml version="1.0" encoding="utf-8"?>
<ds:datastoreItem xmlns:ds="http://schemas.openxmlformats.org/officeDocument/2006/customXml" ds:itemID="{E37B8FA6-AE0B-4798-8191-FC7CFA43C680}">
  <ds:schemaRefs>
    <ds:schemaRef ds:uri="ESRI.ArcGIS.Mapping.OfficeIntegration.PowerPointInfo"/>
  </ds:schemaRefs>
</ds:datastoreItem>
</file>

<file path=customXml/itemProps51.xml><?xml version="1.0" encoding="utf-8"?>
<ds:datastoreItem xmlns:ds="http://schemas.openxmlformats.org/officeDocument/2006/customXml" ds:itemID="{5CA45328-EEC5-4339-BADC-9ED03AE888ED}">
  <ds:schemaRefs>
    <ds:schemaRef ds:uri="ESRI.ArcGIS.Mapping.OfficeIntegration.PowerPointInfo"/>
  </ds:schemaRefs>
</ds:datastoreItem>
</file>

<file path=customXml/itemProps52.xml><?xml version="1.0" encoding="utf-8"?>
<ds:datastoreItem xmlns:ds="http://schemas.openxmlformats.org/officeDocument/2006/customXml" ds:itemID="{EBC67C16-73D3-4A9C-ADD0-7F6501AAB778}">
  <ds:schemaRefs>
    <ds:schemaRef ds:uri="ESRI.ArcGIS.Mapping.OfficeIntegration.PowerPointInfo"/>
  </ds:schemaRefs>
</ds:datastoreItem>
</file>

<file path=customXml/itemProps53.xml><?xml version="1.0" encoding="utf-8"?>
<ds:datastoreItem xmlns:ds="http://schemas.openxmlformats.org/officeDocument/2006/customXml" ds:itemID="{98C72CE4-E926-4552-BB9E-259AF744694D}">
  <ds:schemaRefs>
    <ds:schemaRef ds:uri="ESRI.ArcGIS.Mapping.OfficeIntegration.PowerPointInfo"/>
  </ds:schemaRefs>
</ds:datastoreItem>
</file>

<file path=customXml/itemProps54.xml><?xml version="1.0" encoding="utf-8"?>
<ds:datastoreItem xmlns:ds="http://schemas.openxmlformats.org/officeDocument/2006/customXml" ds:itemID="{69BEA713-0EEF-4D90-9B71-E1F558918BDA}">
  <ds:schemaRefs>
    <ds:schemaRef ds:uri="ESRI.ArcGIS.Mapping.OfficeIntegration.PowerPointInfo"/>
  </ds:schemaRefs>
</ds:datastoreItem>
</file>

<file path=customXml/itemProps55.xml><?xml version="1.0" encoding="utf-8"?>
<ds:datastoreItem xmlns:ds="http://schemas.openxmlformats.org/officeDocument/2006/customXml" ds:itemID="{BA6A1484-2673-496F-810A-C5F04B31ED1E}">
  <ds:schemaRefs>
    <ds:schemaRef ds:uri="ESRI.ArcGIS.Mapping.OfficeIntegration.PowerPointInfo"/>
  </ds:schemaRefs>
</ds:datastoreItem>
</file>

<file path=customXml/itemProps56.xml><?xml version="1.0" encoding="utf-8"?>
<ds:datastoreItem xmlns:ds="http://schemas.openxmlformats.org/officeDocument/2006/customXml" ds:itemID="{E987CF89-B37F-4D46-B631-B422CEC8F4C8}">
  <ds:schemaRefs>
    <ds:schemaRef ds:uri="ESRI.ArcGIS.Mapping.OfficeIntegration.PowerPointInfo"/>
  </ds:schemaRefs>
</ds:datastoreItem>
</file>

<file path=customXml/itemProps57.xml><?xml version="1.0" encoding="utf-8"?>
<ds:datastoreItem xmlns:ds="http://schemas.openxmlformats.org/officeDocument/2006/customXml" ds:itemID="{5C4FD757-815A-483C-B1A2-B048C4B8C384}">
  <ds:schemaRefs>
    <ds:schemaRef ds:uri="ESRI.ArcGIS.Mapping.OfficeIntegration.PowerPointInfo"/>
  </ds:schemaRefs>
</ds:datastoreItem>
</file>

<file path=customXml/itemProps58.xml><?xml version="1.0" encoding="utf-8"?>
<ds:datastoreItem xmlns:ds="http://schemas.openxmlformats.org/officeDocument/2006/customXml" ds:itemID="{8A0546E6-BA27-4992-AA95-AEB983BEE73B}">
  <ds:schemaRefs>
    <ds:schemaRef ds:uri="ESRI.ArcGIS.Mapping.OfficeIntegration.PowerPointInfo"/>
  </ds:schemaRefs>
</ds:datastoreItem>
</file>

<file path=customXml/itemProps59.xml><?xml version="1.0" encoding="utf-8"?>
<ds:datastoreItem xmlns:ds="http://schemas.openxmlformats.org/officeDocument/2006/customXml" ds:itemID="{623485FF-9A84-4407-B151-ECE7922935B7}">
  <ds:schemaRefs>
    <ds:schemaRef ds:uri="ESRI.ArcGIS.Mapping.OfficeIntegration.PowerPointInfo"/>
  </ds:schemaRefs>
</ds:datastoreItem>
</file>

<file path=customXml/itemProps6.xml><?xml version="1.0" encoding="utf-8"?>
<ds:datastoreItem xmlns:ds="http://schemas.openxmlformats.org/officeDocument/2006/customXml" ds:itemID="{3AC24679-6B96-40A2-BE9E-D4075C0CDB7B}">
  <ds:schemaRefs>
    <ds:schemaRef ds:uri="ESRI.ArcGIS.Mapping.OfficeIntegration.PowerPointInfo"/>
  </ds:schemaRefs>
</ds:datastoreItem>
</file>

<file path=customXml/itemProps60.xml><?xml version="1.0" encoding="utf-8"?>
<ds:datastoreItem xmlns:ds="http://schemas.openxmlformats.org/officeDocument/2006/customXml" ds:itemID="{46B45FA5-3192-4A35-A12E-A8455AF794D7}">
  <ds:schemaRefs>
    <ds:schemaRef ds:uri="ESRI.ArcGIS.Mapping.OfficeIntegration.PowerPointInfo"/>
  </ds:schemaRefs>
</ds:datastoreItem>
</file>

<file path=customXml/itemProps61.xml><?xml version="1.0" encoding="utf-8"?>
<ds:datastoreItem xmlns:ds="http://schemas.openxmlformats.org/officeDocument/2006/customXml" ds:itemID="{F1930CA9-14FF-4E24-A318-67AE794767C0}">
  <ds:schemaRefs>
    <ds:schemaRef ds:uri="ESRI.ArcGIS.Mapping.OfficeIntegration.PowerPointInfo"/>
  </ds:schemaRefs>
</ds:datastoreItem>
</file>

<file path=customXml/itemProps62.xml><?xml version="1.0" encoding="utf-8"?>
<ds:datastoreItem xmlns:ds="http://schemas.openxmlformats.org/officeDocument/2006/customXml" ds:itemID="{B45250DC-525F-4C0F-B765-041E244D9721}">
  <ds:schemaRefs>
    <ds:schemaRef ds:uri="ESRI.ArcGIS.Mapping.OfficeIntegration.PowerPointInfo"/>
  </ds:schemaRefs>
</ds:datastoreItem>
</file>

<file path=customXml/itemProps63.xml><?xml version="1.0" encoding="utf-8"?>
<ds:datastoreItem xmlns:ds="http://schemas.openxmlformats.org/officeDocument/2006/customXml" ds:itemID="{097CA7DE-ABCC-47C9-AF25-0E3C49FB0082}">
  <ds:schemaRefs>
    <ds:schemaRef ds:uri="ESRI.ArcGIS.Mapping.OfficeIntegration.PowerPointInfo"/>
  </ds:schemaRefs>
</ds:datastoreItem>
</file>

<file path=customXml/itemProps64.xml><?xml version="1.0" encoding="utf-8"?>
<ds:datastoreItem xmlns:ds="http://schemas.openxmlformats.org/officeDocument/2006/customXml" ds:itemID="{D7980AD7-4916-47E9-945B-DCC3E03F1D25}">
  <ds:schemaRefs>
    <ds:schemaRef ds:uri="ESRI.ArcGIS.Mapping.OfficeIntegration.PowerPointInfo"/>
  </ds:schemaRefs>
</ds:datastoreItem>
</file>

<file path=customXml/itemProps65.xml><?xml version="1.0" encoding="utf-8"?>
<ds:datastoreItem xmlns:ds="http://schemas.openxmlformats.org/officeDocument/2006/customXml" ds:itemID="{B8D172A5-12A4-44E9-AEDB-073F05DAAF48}">
  <ds:schemaRefs>
    <ds:schemaRef ds:uri="ESRI.ArcGIS.Mapping.OfficeIntegration.PowerPointInfo"/>
  </ds:schemaRefs>
</ds:datastoreItem>
</file>

<file path=customXml/itemProps66.xml><?xml version="1.0" encoding="utf-8"?>
<ds:datastoreItem xmlns:ds="http://schemas.openxmlformats.org/officeDocument/2006/customXml" ds:itemID="{1AB9B61A-B8BC-422D-B7F3-D4F5E34BCD5A}">
  <ds:schemaRefs>
    <ds:schemaRef ds:uri="ESRI.ArcGIS.Mapping.OfficeIntegration.PowerPointInfo"/>
  </ds:schemaRefs>
</ds:datastoreItem>
</file>

<file path=customXml/itemProps67.xml><?xml version="1.0" encoding="utf-8"?>
<ds:datastoreItem xmlns:ds="http://schemas.openxmlformats.org/officeDocument/2006/customXml" ds:itemID="{6BAEA1A3-19AC-43EE-B32B-117F7CC3E335}">
  <ds:schemaRefs>
    <ds:schemaRef ds:uri="ESRI.ArcGIS.Mapping.OfficeIntegration.PowerPointInfo"/>
  </ds:schemaRefs>
</ds:datastoreItem>
</file>

<file path=customXml/itemProps68.xml><?xml version="1.0" encoding="utf-8"?>
<ds:datastoreItem xmlns:ds="http://schemas.openxmlformats.org/officeDocument/2006/customXml" ds:itemID="{93219C7B-4ACC-469C-89BF-3D9133975768}">
  <ds:schemaRefs>
    <ds:schemaRef ds:uri="ESRI.ArcGIS.Mapping.OfficeIntegration.PowerPointInfo"/>
  </ds:schemaRefs>
</ds:datastoreItem>
</file>

<file path=customXml/itemProps69.xml><?xml version="1.0" encoding="utf-8"?>
<ds:datastoreItem xmlns:ds="http://schemas.openxmlformats.org/officeDocument/2006/customXml" ds:itemID="{CF5FF62F-7053-49C7-97E9-B963BEC03D1B}">
  <ds:schemaRefs>
    <ds:schemaRef ds:uri="ESRI.ArcGIS.Mapping.OfficeIntegration.PowerPointInfo"/>
  </ds:schemaRefs>
</ds:datastoreItem>
</file>

<file path=customXml/itemProps7.xml><?xml version="1.0" encoding="utf-8"?>
<ds:datastoreItem xmlns:ds="http://schemas.openxmlformats.org/officeDocument/2006/customXml" ds:itemID="{07FF6DC9-16C4-4D52-8496-85B9C03708E5}">
  <ds:schemaRefs>
    <ds:schemaRef ds:uri="ESRI.ArcGIS.Mapping.OfficeIntegration.PowerPointInfo"/>
  </ds:schemaRefs>
</ds:datastoreItem>
</file>

<file path=customXml/itemProps70.xml><?xml version="1.0" encoding="utf-8"?>
<ds:datastoreItem xmlns:ds="http://schemas.openxmlformats.org/officeDocument/2006/customXml" ds:itemID="{9D73F669-901D-4D48-9630-FD05005BFBB7}">
  <ds:schemaRefs>
    <ds:schemaRef ds:uri="ESRI.ArcGIS.Mapping.OfficeIntegration.PowerPointInfo"/>
  </ds:schemaRefs>
</ds:datastoreItem>
</file>

<file path=customXml/itemProps71.xml><?xml version="1.0" encoding="utf-8"?>
<ds:datastoreItem xmlns:ds="http://schemas.openxmlformats.org/officeDocument/2006/customXml" ds:itemID="{887536BB-D516-4DEA-BAE4-35FF86B8882F}">
  <ds:schemaRefs>
    <ds:schemaRef ds:uri="ESRI.ArcGIS.Mapping.OfficeIntegration.PowerPointInfo"/>
  </ds:schemaRefs>
</ds:datastoreItem>
</file>

<file path=customXml/itemProps72.xml><?xml version="1.0" encoding="utf-8"?>
<ds:datastoreItem xmlns:ds="http://schemas.openxmlformats.org/officeDocument/2006/customXml" ds:itemID="{8045814F-E3D9-4A83-8DCA-F6C3F3BC4240}">
  <ds:schemaRefs>
    <ds:schemaRef ds:uri="ESRI.ArcGIS.Mapping.OfficeIntegration.PowerPointInfo"/>
  </ds:schemaRefs>
</ds:datastoreItem>
</file>

<file path=customXml/itemProps73.xml><?xml version="1.0" encoding="utf-8"?>
<ds:datastoreItem xmlns:ds="http://schemas.openxmlformats.org/officeDocument/2006/customXml" ds:itemID="{319E15E6-774F-4C0F-A03A-A8ACD1C60328}">
  <ds:schemaRefs>
    <ds:schemaRef ds:uri="ESRI.ArcGIS.Mapping.OfficeIntegration.PowerPointInfo"/>
  </ds:schemaRefs>
</ds:datastoreItem>
</file>

<file path=customXml/itemProps74.xml><?xml version="1.0" encoding="utf-8"?>
<ds:datastoreItem xmlns:ds="http://schemas.openxmlformats.org/officeDocument/2006/customXml" ds:itemID="{A482E4C8-B360-4AF5-9003-47470C1403C6}">
  <ds:schemaRefs>
    <ds:schemaRef ds:uri="ESRI.ArcGIS.Mapping.OfficeIntegration.PowerPointInfo"/>
  </ds:schemaRefs>
</ds:datastoreItem>
</file>

<file path=customXml/itemProps75.xml><?xml version="1.0" encoding="utf-8"?>
<ds:datastoreItem xmlns:ds="http://schemas.openxmlformats.org/officeDocument/2006/customXml" ds:itemID="{2B28BCB7-0846-47D6-A055-F6A0CECFF907}">
  <ds:schemaRefs>
    <ds:schemaRef ds:uri="ESRI.ArcGIS.Mapping.OfficeIntegration.PowerPointInfo"/>
  </ds:schemaRefs>
</ds:datastoreItem>
</file>

<file path=customXml/itemProps76.xml><?xml version="1.0" encoding="utf-8"?>
<ds:datastoreItem xmlns:ds="http://schemas.openxmlformats.org/officeDocument/2006/customXml" ds:itemID="{F8EB4824-CC36-456F-8CDA-8B06D1783ACD}">
  <ds:schemaRefs>
    <ds:schemaRef ds:uri="ESRI.ArcGIS.Mapping.OfficeIntegration.PowerPointInfo"/>
  </ds:schemaRefs>
</ds:datastoreItem>
</file>

<file path=customXml/itemProps77.xml><?xml version="1.0" encoding="utf-8"?>
<ds:datastoreItem xmlns:ds="http://schemas.openxmlformats.org/officeDocument/2006/customXml" ds:itemID="{BE8355F1-EB43-4020-8331-F1C2AFAB950A}">
  <ds:schemaRefs>
    <ds:schemaRef ds:uri="ESRI.ArcGIS.Mapping.OfficeIntegration.PowerPointInfo"/>
  </ds:schemaRefs>
</ds:datastoreItem>
</file>

<file path=customXml/itemProps78.xml><?xml version="1.0" encoding="utf-8"?>
<ds:datastoreItem xmlns:ds="http://schemas.openxmlformats.org/officeDocument/2006/customXml" ds:itemID="{33F76D27-B906-46F0-9517-A4BF037E11C6}">
  <ds:schemaRefs>
    <ds:schemaRef ds:uri="ESRI.ArcGIS.Mapping.OfficeIntegration.PowerPointInfo"/>
  </ds:schemaRefs>
</ds:datastoreItem>
</file>

<file path=customXml/itemProps8.xml><?xml version="1.0" encoding="utf-8"?>
<ds:datastoreItem xmlns:ds="http://schemas.openxmlformats.org/officeDocument/2006/customXml" ds:itemID="{EAB61AEC-1D64-4BD5-8E62-AE49CDBCE807}">
  <ds:schemaRefs>
    <ds:schemaRef ds:uri="ESRI.ArcGIS.Mapping.OfficeIntegration.PowerPointInfo"/>
  </ds:schemaRefs>
</ds:datastoreItem>
</file>

<file path=customXml/itemProps9.xml><?xml version="1.0" encoding="utf-8"?>
<ds:datastoreItem xmlns:ds="http://schemas.openxmlformats.org/officeDocument/2006/customXml" ds:itemID="{1029416B-2D25-44E3-9082-2634F722BD69}">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10913</TotalTime>
  <Words>921</Words>
  <Application>Microsoft Office PowerPoint</Application>
  <PresentationFormat>On-screen Show (4:3)</PresentationFormat>
  <Paragraphs>165</Paragraphs>
  <Slides>11</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Times</vt:lpstr>
      <vt:lpstr>Times New Roman</vt:lpstr>
      <vt:lpstr>Office Theme</vt:lpstr>
      <vt:lpstr>PowerPoint Presentation</vt:lpstr>
      <vt:lpstr>PowerPoint Presentation</vt:lpstr>
      <vt:lpstr>Case Study: Inorganic UV absorbers</vt:lpstr>
      <vt:lpstr>PowerPoint Presentation</vt:lpstr>
      <vt:lpstr>PowerPoint Presentation</vt:lpstr>
      <vt:lpstr>PowerPoint Presentation</vt:lpstr>
      <vt:lpstr>PowerPoint Presentation</vt:lpstr>
      <vt:lpstr>Acknowledgements </vt:lpstr>
      <vt:lpstr>Ideal Risk Analysis Tool for NPs</vt:lpstr>
      <vt:lpstr>Life Cycle and Fate of Nanomaterials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dc:creator>
  <cp:lastModifiedBy>Justin Clar</cp:lastModifiedBy>
  <cp:revision>658</cp:revision>
  <dcterms:created xsi:type="dcterms:W3CDTF">2012-10-16T22:22:57Z</dcterms:created>
  <dcterms:modified xsi:type="dcterms:W3CDTF">2018-10-10T02:12:41Z</dcterms:modified>
</cp:coreProperties>
</file>