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7" r:id="rId4"/>
    <p:sldId id="268" r:id="rId5"/>
    <p:sldId id="270" r:id="rId6"/>
    <p:sldId id="276" r:id="rId7"/>
    <p:sldId id="277" r:id="rId8"/>
    <p:sldId id="283" r:id="rId9"/>
    <p:sldId id="286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00943C-E6D1-4442-BECE-6C5EDB4049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337CA-4959-478C-ACFF-EA764F2E48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F71865C-09AF-469E-8626-85251AA02C9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3FEA6-BC52-4CF5-A270-6799C79DC4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E359-3605-4185-A58B-F706E8D81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1228EDC-96F8-4176-9FB9-9AC6DF0C6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EFF2F78-43F0-43A7-B4EF-8A4D950EE05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FA0F9EC-AC77-4D1A-A07D-22C100AF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Qian = </a:t>
            </a:r>
            <a:r>
              <a:rPr lang="en-US" dirty="0" err="1"/>
              <a:t>Ch’ien</a:t>
            </a:r>
            <a:r>
              <a:rPr lang="en-US" dirty="0"/>
              <a:t> = “</a:t>
            </a:r>
            <a:r>
              <a:rPr lang="en-US" dirty="0" err="1"/>
              <a:t>Tchi’en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F9EC-AC77-4D1A-A07D-22C100AF73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Paraphase</a:t>
            </a:r>
            <a:r>
              <a:rPr lang="en-US" dirty="0"/>
              <a:t> quote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F9EC-AC77-4D1A-A07D-22C100AF73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AD21-496C-4538-9D98-9F17F493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39496-2345-4559-A680-8E7A8037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C74D-92E2-4ABF-B844-0012EC2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4D54-DCE8-4991-BCD6-ED782692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E36F1-9455-4F01-BD2B-D6BFE1D3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4F95-D5F6-446F-AE52-A8A4FD7E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0A79-699D-43D4-9676-995CC075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1DA4-E304-42EB-9BFA-A16577E3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4C7A-5DC5-48B3-BEA9-B9E36070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DC9B8-E7AC-4194-84E5-B48E1D80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1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C1B70-C8B4-46F8-A81E-EED3666D8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59612-92A2-45D3-8658-8CCDBC200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92621-5CDB-4BBF-BF04-9AE40F43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9FEA3-290D-4DDD-8E84-FA802E07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121C-FBC7-4930-BB4D-BDA816C2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5523-3851-4D4F-A6AC-C2D63FE8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FC5C-5D34-4C63-8F38-BD83998B7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86831-1D7A-4E35-A848-5EBD7F85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2363-A600-4EFA-9B58-4516CB88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2771-94BD-438A-B25D-3E216A2B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3D4A-C925-4ABC-A75E-9C698914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74EC5-9A16-4764-9DEF-3432CB7E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CD3B-FA0B-4395-83EB-04A86879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EB9D-71A0-4A7D-B222-7684C729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D8C5A-05F5-4525-BA2D-82902732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4CBF-F71B-434A-82CE-9B70B06F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1C02-CA76-4515-BCEE-C460A973A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E2734-0637-4113-BF13-473B83E52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6C958-36DC-4371-946C-B41A21CC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FEF1F-B4E8-4118-BF75-60D1A976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78735-EB22-4ED8-9F03-3B3ABC63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EC93-D922-49CD-BD28-E66FC9A2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BA2BE-273C-440D-9E7D-2678453C8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83593-DC5D-4449-A767-350836FF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BEB92-11FC-4AD4-8F4A-A8590C545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2F88D-AD41-4D06-BCF6-94D5D5A15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AC5A3-DDF2-492D-BA67-5AD56253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B3B8E-4ADE-4D32-ACA1-39D94CE4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DE1A2-50BE-47D7-A2CA-C2CA8967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AE0A-B09B-4EB4-BA4B-73E3F9E4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D5110-F181-415A-B761-A40CB8A8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256BD-B7A3-4D3D-9C3B-D575C600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914AE-4D28-4F3A-8993-055A244A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2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49FDD-C14A-43AF-924A-155D988C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F5FCA-FE20-4905-9630-7A81692D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974EB-5C7B-4ED7-A43D-00E122B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1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3F09-DCCD-4012-8F10-9D916F96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99E4-BCBB-4072-9DD9-8899E16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C6F07-84CC-4267-ABF9-17EE216C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06CC8-96A1-49C8-A1C1-95856004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33C74-A681-4CD7-BFBA-F51C05DF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5AE0B-FA08-4508-8B76-EEF5687B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BCBF-F887-407A-944D-5903FE80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EAFA1-15DE-4FF7-92CC-EE21CF8A3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94C2B-2C22-4BBD-92E8-8BAB42229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9929F-FE3F-46B9-8077-66871485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FCB37-11A8-4A28-A896-4582B20A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8A7F-4E8B-478F-83A6-C3E84DD0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9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829AA-682D-48A9-8648-CCB2278F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FDFE0-AAC6-4F9D-87CE-E58D22404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3CBE-1D0D-4CCA-9BF5-9FA445636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DDB96-84F2-4FC2-BD20-7A5C7235E3F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CAB2-FC1D-4761-9718-D93B4901F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01FC2-38D9-4003-94C2-A55989961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F725-4EB8-4F5D-901F-95836143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microsoft.com/office/2007/relationships/hdphoto" Target="../media/hdphoto1.wdp"/><Relationship Id="rId7" Type="http://schemas.openxmlformats.org/officeDocument/2006/relationships/image" Target="../media/image2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microsoft.com/office/2007/relationships/hdphoto" Target="../media/hdphoto2.wdp"/><Relationship Id="rId10" Type="http://schemas.openxmlformats.org/officeDocument/2006/relationships/image" Target="../media/image7.emf"/><Relationship Id="rId4" Type="http://schemas.openxmlformats.org/officeDocument/2006/relationships/image" Target="../media/image6.png"/><Relationship Id="rId9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9659-9464-4234-97EE-0D4D8F52B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Particle Number Emission Rate Calculations Used in Measuring  Emissions from Fused Deposition Modeling 3D Printers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CD42-AFEA-4EE6-BB16-CC20F7FF8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0" y="3602038"/>
            <a:ext cx="10007600" cy="2887662"/>
          </a:xfrm>
        </p:spPr>
        <p:txBody>
          <a:bodyPr>
            <a:normAutofit/>
          </a:bodyPr>
          <a:lstStyle/>
          <a:p>
            <a:r>
              <a:rPr lang="en-US" dirty="0"/>
              <a:t>Peter Byrley</a:t>
            </a:r>
            <a:r>
              <a:rPr lang="en-US" baseline="30000" dirty="0"/>
              <a:t>1</a:t>
            </a:r>
            <a:r>
              <a:rPr lang="en-US" dirty="0"/>
              <a:t>, William K. Boyes</a:t>
            </a:r>
            <a:r>
              <a:rPr lang="en-US" baseline="30000" dirty="0"/>
              <a:t>2</a:t>
            </a:r>
            <a:r>
              <a:rPr lang="en-US" dirty="0"/>
              <a:t>, Kim Rogers</a:t>
            </a:r>
            <a:r>
              <a:rPr lang="en-US" baseline="30000" dirty="0"/>
              <a:t>3</a:t>
            </a:r>
          </a:p>
          <a:p>
            <a:endParaRPr lang="en-US" baseline="30000" dirty="0"/>
          </a:p>
          <a:p>
            <a:endParaRPr lang="en-US" dirty="0"/>
          </a:p>
          <a:p>
            <a:r>
              <a:rPr lang="en-US" sz="1400" i="1" baseline="30000" dirty="0"/>
              <a:t>1</a:t>
            </a:r>
            <a:r>
              <a:rPr lang="en-US" sz="1400" i="1" dirty="0"/>
              <a:t>ORAU Student Services Contractor to</a:t>
            </a:r>
            <a:r>
              <a:rPr lang="en-US" sz="1400" i="1" baseline="30000" dirty="0"/>
              <a:t> </a:t>
            </a:r>
            <a:r>
              <a:rPr lang="en-US" sz="1400" i="1" dirty="0"/>
              <a:t>Exposure Methods &amp; Measurements Division, National Exposure Research Laboratory, USEPA</a:t>
            </a:r>
          </a:p>
          <a:p>
            <a:r>
              <a:rPr lang="en-US" sz="1400" i="1" baseline="30000" dirty="0"/>
              <a:t>2</a:t>
            </a:r>
            <a:r>
              <a:rPr lang="en-US" sz="1400" i="1" dirty="0"/>
              <a:t>Toxicity Assessment Division, National Health and Environmental Effects Research Laboratory, USEPA</a:t>
            </a:r>
          </a:p>
          <a:p>
            <a:r>
              <a:rPr lang="en-US" sz="1400" i="1" baseline="30000" dirty="0"/>
              <a:t>3</a:t>
            </a:r>
            <a:r>
              <a:rPr lang="en-US" sz="1400" i="1" dirty="0"/>
              <a:t>Exposure Methods &amp; Measurements Division, National Exposure Research Laboratory, USEPA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4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54"/>
            <a:ext cx="10515600" cy="1325563"/>
          </a:xfrm>
        </p:spPr>
        <p:txBody>
          <a:bodyPr/>
          <a:lstStyle/>
          <a:p>
            <a:r>
              <a:rPr lang="en-US" dirty="0"/>
              <a:t>How Do FDM 3D Printers Emit Particles?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678" y="906183"/>
            <a:ext cx="5516221" cy="5685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As filament is pushed through the nozzle, the nozzle is at around 200 </a:t>
            </a:r>
            <a:r>
              <a:rPr lang="en-US" dirty="0" err="1"/>
              <a:t>deg</a:t>
            </a:r>
            <a:r>
              <a:rPr lang="en-US" dirty="0"/>
              <a:t> C</a:t>
            </a:r>
          </a:p>
          <a:p>
            <a:endParaRPr lang="en-US" dirty="0"/>
          </a:p>
          <a:p>
            <a:r>
              <a:rPr lang="en-US" dirty="0"/>
              <a:t>Billions of particles per minute released</a:t>
            </a:r>
          </a:p>
          <a:p>
            <a:endParaRPr lang="en-US" dirty="0"/>
          </a:p>
          <a:p>
            <a:r>
              <a:rPr lang="en-US" dirty="0"/>
              <a:t>Majority of particles in the ultrafine range (&lt;100 nm in diameter)</a:t>
            </a:r>
          </a:p>
          <a:p>
            <a:endParaRPr lang="en-US" dirty="0"/>
          </a:p>
          <a:p>
            <a:r>
              <a:rPr lang="en-US" dirty="0"/>
              <a:t>Volatile organic compounds including styrene may be released</a:t>
            </a:r>
          </a:p>
          <a:p>
            <a:endParaRPr lang="en-US" dirty="0"/>
          </a:p>
          <a:p>
            <a:r>
              <a:rPr lang="en-US" dirty="0"/>
              <a:t>Metals?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255" t="23573" r="15273" b="23871"/>
          <a:stretch/>
        </p:blipFill>
        <p:spPr>
          <a:xfrm>
            <a:off x="1068176" y="3956688"/>
            <a:ext cx="4060264" cy="2710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87" y="1036132"/>
            <a:ext cx="3664771" cy="2965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86" y="1036132"/>
            <a:ext cx="3664771" cy="29651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4931" y="6591526"/>
            <a:ext cx="12296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Zhang Q, Wong JPS, Davis AY, Black MS, Weber RJ. Characterization of particle emissions from consumer fused deposition modeling 3D printers. Aerosol </a:t>
            </a:r>
            <a:r>
              <a:rPr lang="en-US" sz="1200" dirty="0" err="1"/>
              <a:t>Sci</a:t>
            </a:r>
            <a:r>
              <a:rPr lang="en-US" sz="1200" dirty="0"/>
              <a:t> </a:t>
            </a:r>
            <a:r>
              <a:rPr lang="en-US" sz="1200" dirty="0" err="1"/>
              <a:t>Technol</a:t>
            </a:r>
            <a:r>
              <a:rPr lang="en-US" sz="1200" dirty="0"/>
              <a:t> [Internet]. 2017;51(11):1–12. </a:t>
            </a:r>
          </a:p>
        </p:txBody>
      </p:sp>
    </p:spTree>
    <p:extLst>
      <p:ext uri="{BB962C8B-B14F-4D97-AF65-F5344CB8AC3E}">
        <p14:creationId xmlns:p14="http://schemas.microsoft.com/office/powerpoint/2010/main" val="4852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2881"/>
            <a:ext cx="10515600" cy="1325563"/>
          </a:xfrm>
        </p:spPr>
        <p:txBody>
          <a:bodyPr/>
          <a:lstStyle/>
          <a:p>
            <a:r>
              <a:rPr lang="en-US" dirty="0"/>
              <a:t>Why Should We Care About FDM 3D Printers?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847" y="1111021"/>
            <a:ext cx="6355830" cy="6067987"/>
          </a:xfrm>
        </p:spPr>
        <p:txBody>
          <a:bodyPr>
            <a:normAutofit/>
          </a:bodyPr>
          <a:lstStyle/>
          <a:p>
            <a:r>
              <a:rPr lang="en-US" dirty="0"/>
              <a:t>FDM printers are extremely popular for at home or office use</a:t>
            </a:r>
          </a:p>
          <a:p>
            <a:endParaRPr lang="en-US" dirty="0"/>
          </a:p>
          <a:p>
            <a:r>
              <a:rPr lang="en-US" dirty="0"/>
              <a:t>278,000 desktop 3D printers (under $5,000) were purchased worldwide in 2016 (majority in U.S., Europe, South Korea)</a:t>
            </a:r>
          </a:p>
          <a:p>
            <a:endParaRPr lang="en-US" dirty="0"/>
          </a:p>
          <a:p>
            <a:r>
              <a:rPr lang="en-US" dirty="0"/>
              <a:t>As 3D printers penetrate the consumer marketplace more, public opinion will shape the fate of this industry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908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Forbes.com, “</a:t>
            </a:r>
            <a:r>
              <a:rPr lang="en-US" sz="1200" dirty="0" err="1"/>
              <a:t>Wohlers</a:t>
            </a:r>
            <a:r>
              <a:rPr lang="en-US" sz="1200" dirty="0"/>
              <a:t> Report 2016: 3D Printing Industry Surpassed $5.1 Billion” 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4" t="38114" r="5528" b="6866"/>
          <a:stretch/>
        </p:blipFill>
        <p:spPr bwMode="auto">
          <a:xfrm>
            <a:off x="292306" y="1111021"/>
            <a:ext cx="4795245" cy="466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908" y="6235004"/>
            <a:ext cx="1123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Cassaignau</a:t>
            </a:r>
            <a:r>
              <a:rPr lang="en-US" sz="1200" dirty="0"/>
              <a:t> A, Core-</a:t>
            </a:r>
            <a:r>
              <a:rPr lang="en-US" sz="1200" dirty="0" err="1"/>
              <a:t>Baillais</a:t>
            </a:r>
            <a:r>
              <a:rPr lang="en-US" sz="1200" dirty="0"/>
              <a:t> M, de </a:t>
            </a:r>
            <a:r>
              <a:rPr lang="en-US" sz="1200" dirty="0" err="1"/>
              <a:t>Wargny</a:t>
            </a:r>
            <a:r>
              <a:rPr lang="en-US" sz="1200" dirty="0"/>
              <a:t> M, </a:t>
            </a:r>
            <a:r>
              <a:rPr lang="en-US" sz="1200" dirty="0" err="1"/>
              <a:t>Lonjon</a:t>
            </a:r>
            <a:r>
              <a:rPr lang="en-US" sz="1200" dirty="0"/>
              <a:t> C. </a:t>
            </a:r>
            <a:r>
              <a:rPr lang="en-US" sz="1200" dirty="0" err="1"/>
              <a:t>Sculpteo</a:t>
            </a:r>
            <a:r>
              <a:rPr lang="en-US" sz="1200" dirty="0"/>
              <a:t>. THE STATE OF 3D PRINTING The data you need to understand the 3D Printing world and build your 3D Printing strategy. 2016;(May). </a:t>
            </a:r>
          </a:p>
        </p:txBody>
      </p:sp>
    </p:spTree>
    <p:extLst>
      <p:ext uri="{BB962C8B-B14F-4D97-AF65-F5344CB8AC3E}">
        <p14:creationId xmlns:p14="http://schemas.microsoft.com/office/powerpoint/2010/main" val="6666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4450"/>
            <a:ext cx="11468099" cy="1325563"/>
          </a:xfrm>
        </p:spPr>
        <p:txBody>
          <a:bodyPr/>
          <a:lstStyle/>
          <a:p>
            <a:r>
              <a:rPr lang="en-US" dirty="0"/>
              <a:t>When Measuring Particles Emitted from a 3D Printer…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5000" y="2184400"/>
            <a:ext cx="4076700" cy="3975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75000" y="1571625"/>
            <a:ext cx="1282700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251700" y="1587500"/>
            <a:ext cx="1282700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57700" y="1571625"/>
            <a:ext cx="407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251700" y="5562600"/>
            <a:ext cx="1282700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534400" y="1587500"/>
            <a:ext cx="0" cy="397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104900" y="3797300"/>
            <a:ext cx="1574800" cy="749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029701" y="3797300"/>
            <a:ext cx="1574800" cy="749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5092" y="3644447"/>
            <a:ext cx="902153" cy="90215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3153681" y="5528819"/>
            <a:ext cx="1282700" cy="596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57700" y="1553719"/>
            <a:ext cx="0" cy="3975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57700" y="5528819"/>
            <a:ext cx="40767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41" r="898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7518" y="3541269"/>
            <a:ext cx="2691255" cy="2691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04900" y="3081800"/>
                <a:ext cx="14586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081800"/>
                <a:ext cx="14586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882744" y="3081800"/>
                <a:ext cx="14586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4" y="3081800"/>
                <a:ext cx="1458686" cy="646331"/>
              </a:xfrm>
              <a:prstGeom prst="rect">
                <a:avLst/>
              </a:prstGeom>
              <a:blipFill>
                <a:blip r:embed="rId7"/>
                <a:stretch>
                  <a:fillRect r="-2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07245" y="4653436"/>
                <a:ext cx="8921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45" y="4653436"/>
                <a:ext cx="89212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224245" y="2539669"/>
                <a:ext cx="5436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45" y="2539669"/>
                <a:ext cx="54361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3966127" y="4898445"/>
            <a:ext cx="150456" cy="156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85339" y="2926991"/>
            <a:ext cx="150456" cy="1563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7345" y="3750149"/>
            <a:ext cx="150456" cy="1563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55588" y="3207323"/>
            <a:ext cx="150456" cy="1563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65273" y="3852184"/>
            <a:ext cx="150456" cy="1563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43267" y="2856690"/>
            <a:ext cx="150456" cy="1563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17399" y="3443259"/>
            <a:ext cx="150456" cy="1563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03244" y="5782894"/>
            <a:ext cx="150456" cy="156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26017" y="5939205"/>
            <a:ext cx="150456" cy="156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00043" y="3286948"/>
            <a:ext cx="150456" cy="156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81946" y="5311244"/>
            <a:ext cx="150456" cy="156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4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BF81517-7D0A-4050-B2A8-E5E068BF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2621" y="3644447"/>
            <a:ext cx="902153" cy="90215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EB037C4B-2492-4CDC-AE1B-F0AB644EF276}"/>
              </a:ext>
            </a:extLst>
          </p:cNvPr>
          <p:cNvSpPr/>
          <p:nvPr/>
        </p:nvSpPr>
        <p:spPr>
          <a:xfrm>
            <a:off x="5493723" y="2539669"/>
            <a:ext cx="106977" cy="89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EE18788-D969-4E34-AD79-C02B634E29B0}"/>
              </a:ext>
            </a:extLst>
          </p:cNvPr>
          <p:cNvSpPr/>
          <p:nvPr/>
        </p:nvSpPr>
        <p:spPr>
          <a:xfrm>
            <a:off x="5579400" y="2653431"/>
            <a:ext cx="106977" cy="89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21005F6-DAFE-4B32-80E3-CB8093FF17BE}"/>
              </a:ext>
            </a:extLst>
          </p:cNvPr>
          <p:cNvSpPr/>
          <p:nvPr/>
        </p:nvSpPr>
        <p:spPr>
          <a:xfrm>
            <a:off x="5646123" y="2553035"/>
            <a:ext cx="106977" cy="89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6D00BE-9659-42D9-82D6-37AD52F964B3}"/>
              </a:ext>
            </a:extLst>
          </p:cNvPr>
          <p:cNvSpPr/>
          <p:nvPr/>
        </p:nvSpPr>
        <p:spPr>
          <a:xfrm>
            <a:off x="5435713" y="2475804"/>
            <a:ext cx="346399" cy="326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65783-DB8D-4F1A-9BD3-2233E742E297}"/>
              </a:ext>
            </a:extLst>
          </p:cNvPr>
          <p:cNvSpPr/>
          <p:nvPr/>
        </p:nvSpPr>
        <p:spPr>
          <a:xfrm>
            <a:off x="2158989" y="501767"/>
            <a:ext cx="5673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j-lt"/>
              </a:rPr>
              <a:t>There’s a lot to Consider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4A7D0-2110-4EFA-9697-11EE9CBE1D7B}"/>
              </a:ext>
            </a:extLst>
          </p:cNvPr>
          <p:cNvSpPr txBox="1"/>
          <p:nvPr/>
        </p:nvSpPr>
        <p:spPr>
          <a:xfrm>
            <a:off x="8664026" y="1983859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Room/Chamber</a:t>
            </a:r>
          </a:p>
        </p:txBody>
      </p:sp>
      <p:pic>
        <p:nvPicPr>
          <p:cNvPr id="46" name="Content Placeholder 9">
            <a:extLst>
              <a:ext uri="{FF2B5EF4-FFF2-40B4-BE49-F238E27FC236}">
                <a16:creationId xmlns:a16="http://schemas.microsoft.com/office/drawing/2014/main" id="{970EFB3F-DD77-44FA-BC71-ED901DDDA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13527" t="84459" b="-1"/>
          <a:stretch/>
        </p:blipFill>
        <p:spPr>
          <a:xfrm>
            <a:off x="3175000" y="6183767"/>
            <a:ext cx="5140702" cy="6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30" grpId="0"/>
      <p:bldP spid="31" grpId="0"/>
      <p:bldP spid="32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7"/>
            <a:ext cx="10515600" cy="1325563"/>
          </a:xfrm>
        </p:spPr>
        <p:txBody>
          <a:bodyPr/>
          <a:lstStyle/>
          <a:p>
            <a:r>
              <a:rPr lang="en-US" dirty="0"/>
              <a:t>Particle Number Emission Rate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358900"/>
            <a:ext cx="7782276" cy="760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8681" y="1213551"/>
            <a:ext cx="292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Yellow=Standard terms</a:t>
            </a:r>
          </a:p>
          <a:p>
            <a:r>
              <a:rPr lang="en-US" dirty="0"/>
              <a:t>Red=Unique loss or Q</a:t>
            </a:r>
            <a:r>
              <a:rPr lang="en-US" baseline="-25000" dirty="0"/>
              <a:t>in</a:t>
            </a:r>
            <a:r>
              <a:rPr lang="en-US" dirty="0"/>
              <a:t> terms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474EF-3EBA-4A1E-9F52-45A4CBF6399D}"/>
              </a:ext>
            </a:extLst>
          </p:cNvPr>
          <p:cNvSpPr txBox="1"/>
          <p:nvPr/>
        </p:nvSpPr>
        <p:spPr>
          <a:xfrm>
            <a:off x="189176" y="6566256"/>
            <a:ext cx="1647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References on last slide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730436-10B5-4E24-9BA6-8ED279CD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9114"/>
            <a:ext cx="12216039" cy="29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62"/>
            <a:ext cx="10515600" cy="1325563"/>
          </a:xfrm>
        </p:spPr>
        <p:txBody>
          <a:bodyPr/>
          <a:lstStyle/>
          <a:p>
            <a:r>
              <a:rPr lang="en-US" dirty="0"/>
              <a:t>Negative Emission Values?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90" y="906474"/>
            <a:ext cx="5168900" cy="56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Printers are either off or emitting. They cannot “suck up” emissions in the chamber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tells us that some loss is unaccounted for</a:t>
            </a:r>
          </a:p>
          <a:p>
            <a:endParaRPr lang="en-US" dirty="0"/>
          </a:p>
          <a:p>
            <a:r>
              <a:rPr lang="en-US" dirty="0"/>
              <a:t>Agglomeration, settling onto surfaces, leakage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“…the emission model…does not account for aerosol agglomeration…to adjust for this effect, negative emission values were eliminated before the total aerosol emissions were calculated…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522" y="2084506"/>
            <a:ext cx="6872315" cy="6713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46" y="3397130"/>
            <a:ext cx="4648615" cy="2271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0600" y="1968500"/>
            <a:ext cx="1384300" cy="901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C806D-9346-4442-90CB-64EC69AB4764}"/>
              </a:ext>
            </a:extLst>
          </p:cNvPr>
          <p:cNvSpPr/>
          <p:nvPr/>
        </p:nvSpPr>
        <p:spPr>
          <a:xfrm>
            <a:off x="0" y="6403329"/>
            <a:ext cx="11104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Vance, M. E., Pegues, V., Van </a:t>
            </a:r>
            <a:r>
              <a:rPr lang="en-US" sz="1200" dirty="0" err="1"/>
              <a:t>Montfrans</a:t>
            </a:r>
            <a:r>
              <a:rPr lang="en-US" sz="1200" dirty="0"/>
              <a:t>, S., </a:t>
            </a:r>
            <a:r>
              <a:rPr lang="en-US" sz="1200" dirty="0" err="1"/>
              <a:t>Leng</a:t>
            </a:r>
            <a:r>
              <a:rPr lang="en-US" sz="1200" dirty="0"/>
              <a:t>, W., &amp; Marr, L. C. (2017). Aerosol Emissions from Fuse-Deposition Modeling 3D Printers in a Chamber and in Real Indoor Environments. Environ Sci Technology, 51(17), 9516-9523.</a:t>
            </a:r>
          </a:p>
        </p:txBody>
      </p:sp>
    </p:spTree>
    <p:extLst>
      <p:ext uri="{BB962C8B-B14F-4D97-AF65-F5344CB8AC3E}">
        <p14:creationId xmlns:p14="http://schemas.microsoft.com/office/powerpoint/2010/main" val="3267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451"/>
            <a:ext cx="10515600" cy="1325563"/>
          </a:xfrm>
        </p:spPr>
        <p:txBody>
          <a:bodyPr/>
          <a:lstStyle/>
          <a:p>
            <a:r>
              <a:rPr lang="en-US" dirty="0"/>
              <a:t>The Need for a Standard Testing Apparatus and Emission Rate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694819"/>
            <a:ext cx="10731500" cy="48958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Influxes and losses unaccounted for in the measuring chamber can affect emission rate results drastically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needs to be both a standard testing procedure used </a:t>
            </a:r>
            <a:r>
              <a:rPr lang="en-US" b="1" dirty="0"/>
              <a:t>and</a:t>
            </a:r>
            <a:r>
              <a:rPr lang="en-US" dirty="0"/>
              <a:t> a standard equation used based on that experimental setup to accommodate influxes and losses</a:t>
            </a:r>
          </a:p>
          <a:p>
            <a:endParaRPr lang="en-US" dirty="0"/>
          </a:p>
          <a:p>
            <a:r>
              <a:rPr lang="en-US" dirty="0"/>
              <a:t>Zhang et al., 2017 includes some recommendations on how to best to perform 3D printer measurements</a:t>
            </a:r>
          </a:p>
          <a:p>
            <a:endParaRPr lang="en-US" dirty="0"/>
          </a:p>
          <a:p>
            <a:r>
              <a:rPr lang="en-US" dirty="0"/>
              <a:t>New 3D printer filaments with ENMs including carbon nanotubes, graphene and metal particles will need to be tested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A1F15-A554-4943-B956-24635A266C7A}"/>
              </a:ext>
            </a:extLst>
          </p:cNvPr>
          <p:cNvSpPr/>
          <p:nvPr/>
        </p:nvSpPr>
        <p:spPr>
          <a:xfrm>
            <a:off x="0" y="6577791"/>
            <a:ext cx="1119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Zhang, Q., et al. (2017). "</a:t>
            </a:r>
            <a:r>
              <a:rPr lang="en-US" sz="1200" dirty="0"/>
              <a:t>Characterization</a:t>
            </a:r>
            <a:r>
              <a:rPr lang="en-US" sz="1100" dirty="0"/>
              <a:t> of particle emissions from consumer fused deposition modeling 3D printers." Aerosol Science and Technology 51(11): 1275-1286.</a:t>
            </a:r>
          </a:p>
        </p:txBody>
      </p:sp>
    </p:spTree>
    <p:extLst>
      <p:ext uri="{BB962C8B-B14F-4D97-AF65-F5344CB8AC3E}">
        <p14:creationId xmlns:p14="http://schemas.microsoft.com/office/powerpoint/2010/main" val="148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88FB-44E7-4A95-8E5F-D9E45FB7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 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C36A5-40A5-4555-8023-DCDCD95F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Yi, J., et al. (2016). "Emission of particulate matter from a desktop three-dimensional (3D) printer." J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 Health A 79(11): 453-465.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9EFF2-9F3C-476F-9A05-A33869709AE5}"/>
              </a:ext>
            </a:extLst>
          </p:cNvPr>
          <p:cNvSpPr/>
          <p:nvPr/>
        </p:nvSpPr>
        <p:spPr>
          <a:xfrm>
            <a:off x="838200" y="2368145"/>
            <a:ext cx="10850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Zhao D,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Pouzet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Crain NE, Stephens B. Emissions of Ultrafine Particles and Volatile Organic Compounds from Commercially Available Desktop Three-Dimensional Printers with Multiple Filaments. Environ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Technol. 2016;50(3):1260–8.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8B2B6-F91E-4DDF-AC8E-04B8EAA747D4}"/>
              </a:ext>
            </a:extLst>
          </p:cNvPr>
          <p:cNvSpPr/>
          <p:nvPr/>
        </p:nvSpPr>
        <p:spPr>
          <a:xfrm>
            <a:off x="838200" y="2970610"/>
            <a:ext cx="11104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Vance, M. E., Pegues, V., Van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Montfrans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&amp; Marr, L. C. (2017). Aerosol Emissions from Fuse-Deposition Modeling 3D Printers in a Chamber and in Real Indoor Environments. Environ Sci Technology, 51(17), 9516-9523.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447A81-F707-42BD-A0E1-D949D32C27D9}"/>
              </a:ext>
            </a:extLst>
          </p:cNvPr>
          <p:cNvSpPr/>
          <p:nvPr/>
        </p:nvSpPr>
        <p:spPr>
          <a:xfrm>
            <a:off x="838200" y="3658519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Floyd, E. L., Wang, J., &amp; Regens, J. L. (2017). Fume emissions from a low-cost 3-D printer with various filaments.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Environ </a:t>
            </a:r>
            <a:r>
              <a:rPr lang="en-US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Hyg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14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(7), 523-533.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9490B-9047-4B28-9A07-1748FACB8FE1}"/>
              </a:ext>
            </a:extLst>
          </p:cNvPr>
          <p:cNvSpPr/>
          <p:nvPr/>
        </p:nvSpPr>
        <p:spPr>
          <a:xfrm>
            <a:off x="838200" y="4346428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Barthel, M., Seeger, S.,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Rothhardt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Wilke, O., Horn, W.,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Juritsch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. . . Jann, O. (2013). Measurement of Fine and Ultrafine Particles from Office Devices during Printing in order to Develop a Test Method for the Blue Angel Ecolabel for Office-Based Printing Devices.</a:t>
            </a:r>
          </a:p>
        </p:txBody>
      </p:sp>
    </p:spTree>
    <p:extLst>
      <p:ext uri="{BB962C8B-B14F-4D97-AF65-F5344CB8AC3E}">
        <p14:creationId xmlns:p14="http://schemas.microsoft.com/office/powerpoint/2010/main" val="383202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Dynamic Mass Balance Particle Number Emission Rates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869" y="1495013"/>
            <a:ext cx="5334462" cy="109737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3564" y="2592388"/>
            <a:ext cx="5944872" cy="4076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1695" y="3142964"/>
            <a:ext cx="3670479" cy="63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1693" y="3642225"/>
            <a:ext cx="3670479" cy="63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40936" y="4273289"/>
            <a:ext cx="4211392" cy="63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2147" y="4837461"/>
            <a:ext cx="4340180" cy="63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40935" y="5360499"/>
            <a:ext cx="4334813" cy="63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4698" y="5980480"/>
            <a:ext cx="4221047" cy="63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732-BBA2-4046-BF81-0AB05658F90B}" type="slidenum">
              <a:rPr lang="en-US" smtClean="0"/>
              <a:t>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8088" y="6581001"/>
            <a:ext cx="5997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Strenstrom</a:t>
            </a:r>
            <a:r>
              <a:rPr lang="en-US" sz="1200" dirty="0"/>
              <a:t>, M.K. Fundamentals of Chemical Reactor Theory. UCLA, 2003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39088-64B0-49EE-8AC3-B817B1C0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52" y="1924197"/>
            <a:ext cx="3374317" cy="16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837</Words>
  <Application>Microsoft Office PowerPoint</Application>
  <PresentationFormat>Widescreen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Particle Number Emission Rate Calculations Used in Measuring  Emissions from Fused Deposition Modeling 3D Printers</vt:lpstr>
      <vt:lpstr>How Do FDM 3D Printers Emit Particles?</vt:lpstr>
      <vt:lpstr>Why Should We Care About FDM 3D Printers?</vt:lpstr>
      <vt:lpstr>When Measuring Particles Emitted from a 3D Printer…</vt:lpstr>
      <vt:lpstr>Particle Number Emission Rate Methods</vt:lpstr>
      <vt:lpstr>Negative Emission Values?</vt:lpstr>
      <vt:lpstr>The Need for a Standard Testing Apparatus and Emission Rate Methodology</vt:lpstr>
      <vt:lpstr>Slide 8 References</vt:lpstr>
      <vt:lpstr>Basis of Dynamic Mass Balance Particle Number Emission 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Number Emission Rate Calculations</dc:title>
  <dc:creator>Byrley, Peter</dc:creator>
  <cp:lastModifiedBy>Byrley, Peter</cp:lastModifiedBy>
  <cp:revision>66</cp:revision>
  <cp:lastPrinted>2018-09-06T16:40:01Z</cp:lastPrinted>
  <dcterms:created xsi:type="dcterms:W3CDTF">2018-09-05T21:31:05Z</dcterms:created>
  <dcterms:modified xsi:type="dcterms:W3CDTF">2018-10-23T17:54:32Z</dcterms:modified>
</cp:coreProperties>
</file>